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79" r:id="rId2"/>
    <p:sldId id="258" r:id="rId3"/>
    <p:sldId id="259" r:id="rId4"/>
    <p:sldId id="260" r:id="rId5"/>
    <p:sldId id="262" r:id="rId6"/>
    <p:sldId id="261" r:id="rId7"/>
    <p:sldId id="263" r:id="rId8"/>
    <p:sldId id="271" r:id="rId9"/>
    <p:sldId id="264" r:id="rId10"/>
    <p:sldId id="265" r:id="rId11"/>
    <p:sldId id="266" r:id="rId12"/>
    <p:sldId id="267" r:id="rId13"/>
    <p:sldId id="268" r:id="rId14"/>
    <p:sldId id="270" r:id="rId15"/>
    <p:sldId id="269" r:id="rId16"/>
    <p:sldId id="272" r:id="rId17"/>
    <p:sldId id="273" r:id="rId18"/>
    <p:sldId id="274" r:id="rId19"/>
    <p:sldId id="275" r:id="rId20"/>
    <p:sldId id="276" r:id="rId21"/>
    <p:sldId id="277"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48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BFD54D-27AF-47C3-A954-70F44D483119}" type="datetimeFigureOut">
              <a:rPr lang="fr-FR" smtClean="0"/>
              <a:pPr/>
              <a:t>18/05/15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C68932-B0CE-444A-9F05-523F356628F0}" type="slidenum">
              <a:rPr lang="fr-FR" smtClean="0"/>
              <a:pPr/>
              <a:t>‹#›</a:t>
            </a:fld>
            <a:endParaRPr lang="fr-FR"/>
          </a:p>
        </p:txBody>
      </p:sp>
    </p:spTree>
    <p:extLst>
      <p:ext uri="{BB962C8B-B14F-4D97-AF65-F5344CB8AC3E}">
        <p14:creationId xmlns:p14="http://schemas.microsoft.com/office/powerpoint/2010/main" val="32883408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919D1951-5E5D-4C6E-AD40-83CE1FFA3C9A}" type="datetimeFigureOut">
              <a:rPr lang="fr-FR" smtClean="0"/>
              <a:pPr/>
              <a:t>18/05/15</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C30B7CD5-0358-467A-B66C-B7214FC98318}"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19D1951-5E5D-4C6E-AD40-83CE1FFA3C9A}" type="datetimeFigureOut">
              <a:rPr lang="fr-FR" smtClean="0"/>
              <a:pPr/>
              <a:t>18/05/15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0B7CD5-0358-467A-B66C-B7214FC98318}"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19D1951-5E5D-4C6E-AD40-83CE1FFA3C9A}" type="datetimeFigureOut">
              <a:rPr lang="fr-FR" smtClean="0"/>
              <a:pPr/>
              <a:t>18/05/15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0B7CD5-0358-467A-B66C-B7214FC98318}"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919D1951-5E5D-4C6E-AD40-83CE1FFA3C9A}" type="datetimeFigureOut">
              <a:rPr lang="fr-FR" smtClean="0"/>
              <a:pPr/>
              <a:t>18/05/15</a:t>
            </a:fld>
            <a:endParaRPr lang="fr-FR"/>
          </a:p>
        </p:txBody>
      </p:sp>
      <p:sp>
        <p:nvSpPr>
          <p:cNvPr id="9" name="Espace réservé du numéro de diapositive 8"/>
          <p:cNvSpPr>
            <a:spLocks noGrp="1"/>
          </p:cNvSpPr>
          <p:nvPr>
            <p:ph type="sldNum" sz="quarter" idx="15"/>
          </p:nvPr>
        </p:nvSpPr>
        <p:spPr/>
        <p:txBody>
          <a:bodyPr rtlCol="0"/>
          <a:lstStyle/>
          <a:p>
            <a:fld id="{C30B7CD5-0358-467A-B66C-B7214FC98318}" type="slidenum">
              <a:rPr lang="fr-FR" smtClean="0"/>
              <a:pPr/>
              <a:t>‹#›</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919D1951-5E5D-4C6E-AD40-83CE1FFA3C9A}" type="datetimeFigureOut">
              <a:rPr lang="fr-FR" smtClean="0"/>
              <a:pPr/>
              <a:t>18/05/15</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C30B7CD5-0358-467A-B66C-B7214FC98318}" type="slidenum">
              <a:rPr lang="fr-FR" smtClean="0"/>
              <a:pPr/>
              <a:t>‹#›</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919D1951-5E5D-4C6E-AD40-83CE1FFA3C9A}" type="datetimeFigureOut">
              <a:rPr lang="fr-FR" smtClean="0"/>
              <a:pPr/>
              <a:t>18/05/15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30B7CD5-0358-467A-B66C-B7214FC98318}" type="slidenum">
              <a:rPr lang="fr-FR" smtClean="0"/>
              <a:pPr/>
              <a:t>‹#›</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919D1951-5E5D-4C6E-AD40-83CE1FFA3C9A}" type="datetimeFigureOut">
              <a:rPr lang="fr-FR" smtClean="0"/>
              <a:pPr/>
              <a:t>18/05/15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30B7CD5-0358-467A-B66C-B7214FC98318}" type="slidenum">
              <a:rPr lang="fr-FR" smtClean="0"/>
              <a:pPr/>
              <a:t>‹#›</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919D1951-5E5D-4C6E-AD40-83CE1FFA3C9A}" type="datetimeFigureOut">
              <a:rPr lang="fr-FR" smtClean="0"/>
              <a:pPr/>
              <a:t>18/05/15</a:t>
            </a:fld>
            <a:endParaRPr lang="fr-FR"/>
          </a:p>
        </p:txBody>
      </p:sp>
      <p:sp>
        <p:nvSpPr>
          <p:cNvPr id="7" name="Espace réservé du numéro de diapositive 6"/>
          <p:cNvSpPr>
            <a:spLocks noGrp="1"/>
          </p:cNvSpPr>
          <p:nvPr>
            <p:ph type="sldNum" sz="quarter" idx="11"/>
          </p:nvPr>
        </p:nvSpPr>
        <p:spPr/>
        <p:txBody>
          <a:bodyPr rtlCol="0"/>
          <a:lstStyle/>
          <a:p>
            <a:fld id="{C30B7CD5-0358-467A-B66C-B7214FC98318}" type="slidenum">
              <a:rPr lang="fr-FR" smtClean="0"/>
              <a:pPr/>
              <a:t>‹#›</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19D1951-5E5D-4C6E-AD40-83CE1FFA3C9A}" type="datetimeFigureOut">
              <a:rPr lang="fr-FR" smtClean="0"/>
              <a:pPr/>
              <a:t>18/05/15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30B7CD5-0358-467A-B66C-B7214FC98318}"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919D1951-5E5D-4C6E-AD40-83CE1FFA3C9A}" type="datetimeFigureOut">
              <a:rPr lang="fr-FR" smtClean="0"/>
              <a:pPr/>
              <a:t>18/05/15</a:t>
            </a:fld>
            <a:endParaRPr lang="fr-FR"/>
          </a:p>
        </p:txBody>
      </p:sp>
      <p:sp>
        <p:nvSpPr>
          <p:cNvPr id="22" name="Espace réservé du numéro de diapositive 21"/>
          <p:cNvSpPr>
            <a:spLocks noGrp="1"/>
          </p:cNvSpPr>
          <p:nvPr>
            <p:ph type="sldNum" sz="quarter" idx="15"/>
          </p:nvPr>
        </p:nvSpPr>
        <p:spPr/>
        <p:txBody>
          <a:bodyPr rtlCol="0"/>
          <a:lstStyle/>
          <a:p>
            <a:fld id="{C30B7CD5-0358-467A-B66C-B7214FC98318}" type="slidenum">
              <a:rPr lang="fr-FR" smtClean="0"/>
              <a:pPr/>
              <a:t>‹#›</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919D1951-5E5D-4C6E-AD40-83CE1FFA3C9A}" type="datetimeFigureOut">
              <a:rPr lang="fr-FR" smtClean="0"/>
              <a:pPr/>
              <a:t>18/05/15</a:t>
            </a:fld>
            <a:endParaRPr lang="fr-FR"/>
          </a:p>
        </p:txBody>
      </p:sp>
      <p:sp>
        <p:nvSpPr>
          <p:cNvPr id="18" name="Espace réservé du numéro de diapositive 17"/>
          <p:cNvSpPr>
            <a:spLocks noGrp="1"/>
          </p:cNvSpPr>
          <p:nvPr>
            <p:ph type="sldNum" sz="quarter" idx="11"/>
          </p:nvPr>
        </p:nvSpPr>
        <p:spPr/>
        <p:txBody>
          <a:bodyPr rtlCol="0"/>
          <a:lstStyle/>
          <a:p>
            <a:fld id="{C30B7CD5-0358-467A-B66C-B7214FC98318}" type="slidenum">
              <a:rPr lang="fr-FR" smtClean="0"/>
              <a:pPr/>
              <a:t>‹#›</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19D1951-5E5D-4C6E-AD40-83CE1FFA3C9A}" type="datetimeFigureOut">
              <a:rPr lang="fr-FR" smtClean="0"/>
              <a:pPr/>
              <a:t>18/05/15</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30B7CD5-0358-467A-B66C-B7214FC98318}"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img0.mxstatic.com/wallpapers/e9579894c043003facb3a5949e8e342c_large.jpeg"/>
          <p:cNvPicPr>
            <a:picLocks noChangeAspect="1" noChangeArrowheads="1"/>
          </p:cNvPicPr>
          <p:nvPr/>
        </p:nvPicPr>
        <p:blipFill>
          <a:blip r:embed="rId2"/>
          <a:srcRect/>
          <a:stretch>
            <a:fillRect/>
          </a:stretch>
        </p:blipFill>
        <p:spPr bwMode="auto">
          <a:xfrm>
            <a:off x="0" y="0"/>
            <a:ext cx="9144000" cy="6858000"/>
          </a:xfrm>
          <a:prstGeom prst="rect">
            <a:avLst/>
          </a:prstGeom>
          <a:ln>
            <a:noFill/>
          </a:ln>
          <a:effectLst>
            <a:outerShdw blurRad="190500" algn="tl" rotWithShape="0">
              <a:srgbClr val="000000">
                <a:alpha val="70000"/>
              </a:srgbClr>
            </a:outerShdw>
          </a:effectLst>
        </p:spPr>
      </p:pic>
      <p:sp>
        <p:nvSpPr>
          <p:cNvPr id="3" name="ZoneTexte 2"/>
          <p:cNvSpPr txBox="1"/>
          <p:nvPr/>
        </p:nvSpPr>
        <p:spPr>
          <a:xfrm>
            <a:off x="428596" y="2000240"/>
            <a:ext cx="4143404" cy="1938992"/>
          </a:xfrm>
          <a:prstGeom prst="rect">
            <a:avLst/>
          </a:prstGeom>
          <a:noFill/>
        </p:spPr>
        <p:txBody>
          <a:bodyPr wrap="square" rtlCol="0">
            <a:spAutoFit/>
          </a:bodyPr>
          <a:lstStyle/>
          <a:p>
            <a:pPr algn="ctr"/>
            <a:r>
              <a:rPr lang="fr-FR" sz="4000" dirty="0" smtClean="0">
                <a:solidFill>
                  <a:srgbClr val="FF0000"/>
                </a:solidFill>
                <a:latin typeface="Algerian" pitchFamily="82" charset="0"/>
                <a:cs typeface="Times New Roman" pitchFamily="18" charset="0"/>
              </a:rPr>
              <a:t>CAT DEVANT UNE TENTATIVE DE SUICIDE </a:t>
            </a:r>
            <a:endParaRPr lang="fr-FR" sz="4000" dirty="0">
              <a:solidFill>
                <a:srgbClr val="FF0000"/>
              </a:solidFill>
              <a:latin typeface="Algerian" pitchFamily="82" charset="0"/>
              <a:cs typeface="Times New Roman" pitchFamily="18" charset="0"/>
            </a:endParaRPr>
          </a:p>
        </p:txBody>
      </p:sp>
      <p:sp>
        <p:nvSpPr>
          <p:cNvPr id="4" name="ZoneTexte 3"/>
          <p:cNvSpPr txBox="1"/>
          <p:nvPr/>
        </p:nvSpPr>
        <p:spPr>
          <a:xfrm>
            <a:off x="357158" y="6286520"/>
            <a:ext cx="1942517" cy="369332"/>
          </a:xfrm>
          <a:prstGeom prst="rect">
            <a:avLst/>
          </a:prstGeom>
          <a:noFill/>
        </p:spPr>
        <p:txBody>
          <a:bodyPr wrap="none" rtlCol="0">
            <a:spAutoFit/>
          </a:bodyPr>
          <a:lstStyle/>
          <a:p>
            <a:r>
              <a:rPr lang="fr-FR" b="1" i="1" dirty="0" smtClean="0">
                <a:solidFill>
                  <a:srgbClr val="FF0000"/>
                </a:solidFill>
              </a:rPr>
              <a:t>Dr </a:t>
            </a:r>
            <a:r>
              <a:rPr lang="fr-FR" b="1" i="1" dirty="0" smtClean="0">
                <a:solidFill>
                  <a:srgbClr val="FF0000"/>
                </a:solidFill>
              </a:rPr>
              <a:t>MACHANE</a:t>
            </a:r>
            <a:endParaRPr lang="fr-FR" b="1" i="1" dirty="0">
              <a:solidFill>
                <a:srgbClr val="FF0000"/>
              </a:solidFill>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00034" y="500042"/>
            <a:ext cx="2818400" cy="523220"/>
          </a:xfrm>
          <a:prstGeom prst="rect">
            <a:avLst/>
          </a:prstGeom>
        </p:spPr>
        <p:txBody>
          <a:bodyPr wrap="none">
            <a:spAutoFit/>
          </a:bodyPr>
          <a:lstStyle/>
          <a:p>
            <a:pPr marL="514350" indent="-514350">
              <a:buFont typeface="+mj-lt"/>
              <a:buAutoNum type="arabicPeriod" startAt="2"/>
            </a:pPr>
            <a:r>
              <a:rPr lang="fr-FR" sz="2800" b="1" i="1" u="sng" dirty="0" smtClean="0">
                <a:solidFill>
                  <a:srgbClr val="7030A0"/>
                </a:solidFill>
                <a:latin typeface="Times New Roman" pitchFamily="18" charset="0"/>
                <a:cs typeface="Times New Roman" pitchFamily="18" charset="0"/>
              </a:rPr>
              <a:t>Schizophrénie</a:t>
            </a:r>
            <a:endParaRPr lang="fr-FR" sz="2800" b="1" i="1" u="sng" dirty="0">
              <a:solidFill>
                <a:srgbClr val="7030A0"/>
              </a:solidFill>
              <a:latin typeface="Times New Roman" pitchFamily="18" charset="0"/>
              <a:cs typeface="Times New Roman" pitchFamily="18" charset="0"/>
            </a:endParaRPr>
          </a:p>
        </p:txBody>
      </p:sp>
      <p:sp>
        <p:nvSpPr>
          <p:cNvPr id="4" name="Rectangle 3"/>
          <p:cNvSpPr/>
          <p:nvPr/>
        </p:nvSpPr>
        <p:spPr>
          <a:xfrm>
            <a:off x="214282" y="1142984"/>
            <a:ext cx="8501122" cy="5078313"/>
          </a:xfrm>
          <a:prstGeom prst="rect">
            <a:avLst/>
          </a:prstGeom>
        </p:spPr>
        <p:txBody>
          <a:bodyPr wrap="square">
            <a:spAutoFit/>
          </a:bodyPr>
          <a:lstStyle/>
          <a:p>
            <a:pPr>
              <a:lnSpc>
                <a:spcPct val="150000"/>
              </a:lnSpc>
            </a:pPr>
            <a:r>
              <a:rPr lang="fr-FR" sz="2400" dirty="0" smtClean="0">
                <a:latin typeface="Times New Roman" pitchFamily="18" charset="0"/>
                <a:cs typeface="Times New Roman" pitchFamily="18" charset="0"/>
              </a:rPr>
              <a:t>   Le risque suicidaire est entre 10 et 13% selon les études. Il est important au début de l’évolution surtout au cours de la 1ère année, lié à un état dépressif, un délire, une angoisse dissociative, des hallucinations, raptus ,la prise de conscience de la maladie.</a:t>
            </a:r>
          </a:p>
          <a:p>
            <a:pPr>
              <a:lnSpc>
                <a:spcPct val="150000"/>
              </a:lnSpc>
            </a:pPr>
            <a:r>
              <a:rPr lang="fr-FR" sz="2400" dirty="0" smtClean="0">
                <a:latin typeface="Times New Roman" pitchFamily="18" charset="0"/>
                <a:cs typeface="Times New Roman" pitchFamily="18" charset="0"/>
              </a:rPr>
              <a:t>   En cours de maladie ou de rémission du fait du syndrome dépressif lié à l’action dépressogène des neuroleptiques.</a:t>
            </a:r>
          </a:p>
          <a:p>
            <a:pPr>
              <a:lnSpc>
                <a:spcPct val="150000"/>
              </a:lnSpc>
            </a:pPr>
            <a:r>
              <a:rPr lang="fr-FR" sz="2400" dirty="0" smtClean="0">
                <a:latin typeface="Times New Roman" pitchFamily="18" charset="0"/>
                <a:cs typeface="Times New Roman" pitchFamily="18" charset="0"/>
              </a:rPr>
              <a:t>   Au décours d’hospitalisation devant un échec de sortie ou une conscience des difficultés à venir.</a:t>
            </a:r>
          </a:p>
          <a:p>
            <a:pPr>
              <a:lnSpc>
                <a:spcPct val="150000"/>
              </a:lnSpc>
            </a:pPr>
            <a:r>
              <a:rPr lang="fr-FR" sz="2400" dirty="0" smtClean="0">
                <a:latin typeface="Times New Roman" pitchFamily="18" charset="0"/>
                <a:cs typeface="Times New Roman" pitchFamily="18" charset="0"/>
              </a:rPr>
              <a:t> </a:t>
            </a:r>
            <a:endParaRPr lang="fr-FR" sz="24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357166"/>
            <a:ext cx="4727063" cy="523220"/>
          </a:xfrm>
          <a:prstGeom prst="rect">
            <a:avLst/>
          </a:prstGeom>
        </p:spPr>
        <p:txBody>
          <a:bodyPr wrap="none">
            <a:spAutoFit/>
          </a:bodyPr>
          <a:lstStyle/>
          <a:p>
            <a:pPr marL="514350" indent="-514350">
              <a:buFont typeface="+mj-lt"/>
              <a:buAutoNum type="arabicPeriod" startAt="3"/>
            </a:pPr>
            <a:r>
              <a:rPr lang="fr-FR" sz="2800" b="1" i="1" u="sng" dirty="0" smtClean="0">
                <a:solidFill>
                  <a:srgbClr val="7030A0"/>
                </a:solidFill>
                <a:latin typeface="Times New Roman" pitchFamily="18" charset="0"/>
                <a:cs typeface="Times New Roman" pitchFamily="18" charset="0"/>
              </a:rPr>
              <a:t>Troubles de la personnalité</a:t>
            </a:r>
            <a:endParaRPr lang="fr-FR" sz="2800" b="1" i="1" u="sng" dirty="0">
              <a:solidFill>
                <a:srgbClr val="7030A0"/>
              </a:solidFill>
              <a:latin typeface="Times New Roman" pitchFamily="18" charset="0"/>
              <a:cs typeface="Times New Roman" pitchFamily="18" charset="0"/>
            </a:endParaRPr>
          </a:p>
        </p:txBody>
      </p:sp>
      <p:sp>
        <p:nvSpPr>
          <p:cNvPr id="3" name="Rectangle 2"/>
          <p:cNvSpPr/>
          <p:nvPr/>
        </p:nvSpPr>
        <p:spPr>
          <a:xfrm>
            <a:off x="357158" y="1142984"/>
            <a:ext cx="8286808" cy="4524315"/>
          </a:xfrm>
          <a:prstGeom prst="rect">
            <a:avLst/>
          </a:prstGeom>
        </p:spPr>
        <p:txBody>
          <a:bodyPr wrap="square">
            <a:spAutoFit/>
          </a:bodyPr>
          <a:lstStyle/>
          <a:p>
            <a:pPr>
              <a:lnSpc>
                <a:spcPct val="150000"/>
              </a:lnSpc>
            </a:pPr>
            <a:r>
              <a:rPr lang="fr-FR" sz="2400" dirty="0" smtClean="0">
                <a:latin typeface="Times New Roman" pitchFamily="18" charset="0"/>
                <a:cs typeface="Times New Roman" pitchFamily="18" charset="0"/>
              </a:rPr>
              <a:t>Ils sont souvent associés au suicide :</a:t>
            </a:r>
          </a:p>
          <a:p>
            <a:pPr>
              <a:lnSpc>
                <a:spcPct val="150000"/>
              </a:lnSpc>
            </a:pPr>
            <a:r>
              <a:rPr lang="fr-FR" sz="2400" b="1" dirty="0" smtClean="0">
                <a:solidFill>
                  <a:schemeClr val="accent1">
                    <a:lumMod val="60000"/>
                    <a:lumOff val="40000"/>
                  </a:schemeClr>
                </a:solidFill>
                <a:latin typeface="Times New Roman" pitchFamily="18" charset="0"/>
                <a:cs typeface="Times New Roman" pitchFamily="18" charset="0"/>
              </a:rPr>
              <a:t>Personnalité antisociale</a:t>
            </a:r>
            <a:r>
              <a:rPr lang="fr-FR" sz="2400" dirty="0" smtClean="0">
                <a:solidFill>
                  <a:schemeClr val="accent1">
                    <a:lumMod val="60000"/>
                    <a:lumOff val="40000"/>
                  </a:schemeClr>
                </a:solidFill>
                <a:latin typeface="Times New Roman" pitchFamily="18" charset="0"/>
                <a:cs typeface="Times New Roman" pitchFamily="18" charset="0"/>
              </a:rPr>
              <a:t> </a:t>
            </a:r>
            <a:r>
              <a:rPr lang="fr-FR" sz="2400" dirty="0" smtClean="0">
                <a:latin typeface="Times New Roman" pitchFamily="18" charset="0"/>
                <a:cs typeface="Times New Roman" pitchFamily="18" charset="0"/>
              </a:rPr>
              <a:t>: impulsivité, suite à une frustration, automutilation.</a:t>
            </a:r>
          </a:p>
          <a:p>
            <a:pPr>
              <a:lnSpc>
                <a:spcPct val="150000"/>
              </a:lnSpc>
            </a:pPr>
            <a:r>
              <a:rPr lang="fr-FR" sz="2400" b="1" dirty="0" smtClean="0">
                <a:solidFill>
                  <a:schemeClr val="accent1">
                    <a:lumMod val="60000"/>
                    <a:lumOff val="40000"/>
                  </a:schemeClr>
                </a:solidFill>
                <a:latin typeface="Times New Roman" pitchFamily="18" charset="0"/>
                <a:cs typeface="Times New Roman" pitchFamily="18" charset="0"/>
              </a:rPr>
              <a:t>Etat limite ou Borderline</a:t>
            </a:r>
            <a:r>
              <a:rPr lang="fr-FR" sz="2400" dirty="0" smtClean="0">
                <a:latin typeface="Times New Roman" pitchFamily="18" charset="0"/>
                <a:cs typeface="Times New Roman" pitchFamily="18" charset="0"/>
              </a:rPr>
              <a:t>: survenant en cas d’angoisse, sensation de vide d’abandon, du fait de l’impulsivité, abus de substance.</a:t>
            </a:r>
          </a:p>
          <a:p>
            <a:pPr>
              <a:lnSpc>
                <a:spcPct val="150000"/>
              </a:lnSpc>
            </a:pPr>
            <a:r>
              <a:rPr lang="fr-FR" sz="2400" b="1" dirty="0" smtClean="0">
                <a:solidFill>
                  <a:schemeClr val="accent1">
                    <a:lumMod val="60000"/>
                    <a:lumOff val="40000"/>
                  </a:schemeClr>
                </a:solidFill>
                <a:latin typeface="Times New Roman" pitchFamily="18" charset="0"/>
                <a:cs typeface="Times New Roman" pitchFamily="18" charset="0"/>
              </a:rPr>
              <a:t>Personnalité hystérique</a:t>
            </a:r>
            <a:r>
              <a:rPr lang="fr-FR" sz="2400" dirty="0" smtClean="0">
                <a:latin typeface="Times New Roman" pitchFamily="18" charset="0"/>
                <a:cs typeface="Times New Roman" pitchFamily="18" charset="0"/>
              </a:rPr>
              <a:t> : il s’agit le plus souvent de tentative de suicide survenant de façon répétitif, surtout chez la femme dans le cadre de chantage ; intoxications médicamenteuses.</a:t>
            </a:r>
            <a:endParaRPr lang="fr-FR" sz="24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285728"/>
            <a:ext cx="7358114" cy="954107"/>
          </a:xfrm>
          <a:prstGeom prst="rect">
            <a:avLst/>
          </a:prstGeom>
        </p:spPr>
        <p:txBody>
          <a:bodyPr wrap="square">
            <a:spAutoFit/>
          </a:bodyPr>
          <a:lstStyle/>
          <a:p>
            <a:pPr marL="514350" indent="-514350">
              <a:buFont typeface="+mj-lt"/>
              <a:buAutoNum type="arabicPeriod" startAt="4"/>
            </a:pPr>
            <a:r>
              <a:rPr lang="fr-FR" sz="2800" b="1" i="1" u="sng" dirty="0" smtClean="0">
                <a:solidFill>
                  <a:srgbClr val="7030A0"/>
                </a:solidFill>
                <a:latin typeface="Times New Roman" pitchFamily="18" charset="0"/>
                <a:cs typeface="Times New Roman" pitchFamily="18" charset="0"/>
              </a:rPr>
              <a:t>Dépendance éthylique et à d’autres substances</a:t>
            </a:r>
            <a:endParaRPr lang="fr-FR" sz="2800" b="1" i="1" u="sng" dirty="0">
              <a:solidFill>
                <a:srgbClr val="7030A0"/>
              </a:solidFill>
              <a:latin typeface="Times New Roman" pitchFamily="18" charset="0"/>
              <a:cs typeface="Times New Roman" pitchFamily="18" charset="0"/>
            </a:endParaRPr>
          </a:p>
        </p:txBody>
      </p:sp>
      <p:sp>
        <p:nvSpPr>
          <p:cNvPr id="3" name="Rectangle 2"/>
          <p:cNvSpPr/>
          <p:nvPr/>
        </p:nvSpPr>
        <p:spPr>
          <a:xfrm>
            <a:off x="285720" y="1500174"/>
            <a:ext cx="8358246" cy="5078313"/>
          </a:xfrm>
          <a:prstGeom prst="rect">
            <a:avLst/>
          </a:prstGeom>
        </p:spPr>
        <p:txBody>
          <a:bodyPr wrap="square">
            <a:spAutoFit/>
          </a:bodyPr>
          <a:lstStyle/>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Environ 15% des personnes dépendantes à l’alcool se suicident, 40% ayant déjà fait une TS.</a:t>
            </a:r>
          </a:p>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L’association à un trouble de la personnalité antisociale ou à un trouble de l’humeur augmente le risque suicidaire.</a:t>
            </a:r>
          </a:p>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Il faut rechercher une ivresse pathologique.           </a:t>
            </a:r>
          </a:p>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L’isolement social, les conflits interpersonnels, les ruptures joueraient, chez ces patients, un rôle encore plus important que chez les suicidant déprimés.</a:t>
            </a:r>
          </a:p>
          <a:p>
            <a:pPr>
              <a:lnSpc>
                <a:spcPct val="150000"/>
              </a:lnSpc>
            </a:pPr>
            <a:r>
              <a:rPr lang="fr-FR" sz="2400" dirty="0" smtClean="0">
                <a:latin typeface="Times New Roman" pitchFamily="18" charset="0"/>
                <a:cs typeface="Times New Roman" pitchFamily="18" charset="0"/>
              </a:rPr>
              <a:t> </a:t>
            </a:r>
            <a:endParaRPr lang="fr-FR" sz="24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428604"/>
            <a:ext cx="7786742" cy="523220"/>
          </a:xfrm>
          <a:prstGeom prst="rect">
            <a:avLst/>
          </a:prstGeom>
        </p:spPr>
        <p:txBody>
          <a:bodyPr wrap="square">
            <a:spAutoFit/>
          </a:bodyPr>
          <a:lstStyle/>
          <a:p>
            <a:pPr marL="514350" indent="-514350">
              <a:buFont typeface="+mj-lt"/>
              <a:buAutoNum type="arabicPeriod" startAt="5"/>
            </a:pPr>
            <a:r>
              <a:rPr lang="fr-FR" sz="2800" b="1" i="1" u="sng" dirty="0" smtClean="0">
                <a:solidFill>
                  <a:srgbClr val="7030A0"/>
                </a:solidFill>
                <a:latin typeface="Times New Roman" pitchFamily="18" charset="0"/>
                <a:cs typeface="Times New Roman" pitchFamily="18" charset="0"/>
              </a:rPr>
              <a:t>Autres affections psychiatriques et médicales</a:t>
            </a:r>
            <a:endParaRPr lang="fr-FR" sz="2800" b="1" i="1" u="sng" dirty="0">
              <a:solidFill>
                <a:srgbClr val="7030A0"/>
              </a:solidFill>
              <a:latin typeface="Times New Roman" pitchFamily="18" charset="0"/>
              <a:cs typeface="Times New Roman" pitchFamily="18" charset="0"/>
            </a:endParaRPr>
          </a:p>
        </p:txBody>
      </p:sp>
      <p:sp>
        <p:nvSpPr>
          <p:cNvPr id="3" name="Rectangle 2"/>
          <p:cNvSpPr/>
          <p:nvPr/>
        </p:nvSpPr>
        <p:spPr>
          <a:xfrm>
            <a:off x="285720" y="1357298"/>
            <a:ext cx="8215370" cy="5078313"/>
          </a:xfrm>
          <a:prstGeom prst="rect">
            <a:avLst/>
          </a:prstGeom>
        </p:spPr>
        <p:txBody>
          <a:bodyPr wrap="square">
            <a:spAutoFit/>
          </a:bodyPr>
          <a:lstStyle/>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Les affections cérébrales organiques représentent 10% des suicides annuels.</a:t>
            </a:r>
          </a:p>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Les stades terminaux de maladies (cancers) représentent 4% des morts par suicide.</a:t>
            </a:r>
          </a:p>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A la faveur d’épisodes anxieux aigus : trouble de panique.</a:t>
            </a:r>
          </a:p>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Episodes psychotiques aigues : BDA, psychose puerpérale.</a:t>
            </a:r>
          </a:p>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Annonce d’une pathologie grave comme le VIH</a:t>
            </a:r>
          </a:p>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Epilepsies </a:t>
            </a:r>
          </a:p>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Démence  </a:t>
            </a:r>
            <a:endParaRPr lang="fr-FR" sz="24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643042" y="428604"/>
            <a:ext cx="5598969" cy="707886"/>
          </a:xfrm>
          <a:prstGeom prst="rect">
            <a:avLst/>
          </a:prstGeom>
          <a:noFill/>
        </p:spPr>
        <p:txBody>
          <a:bodyPr wrap="none" rtlCol="0">
            <a:spAutoFit/>
          </a:bodyPr>
          <a:lstStyle/>
          <a:p>
            <a:r>
              <a:rPr lang="fr-FR" sz="4000" b="1" i="1" u="sng" dirty="0" smtClean="0">
                <a:solidFill>
                  <a:srgbClr val="D60093"/>
                </a:solidFill>
                <a:latin typeface="Times New Roman" pitchFamily="18" charset="0"/>
                <a:cs typeface="Times New Roman" pitchFamily="18" charset="0"/>
              </a:rPr>
              <a:t>PSYCHOPATHOLOGIE </a:t>
            </a:r>
            <a:endParaRPr lang="fr-FR" sz="4000" b="1" i="1" u="sng" dirty="0">
              <a:solidFill>
                <a:srgbClr val="D60093"/>
              </a:solidFill>
              <a:latin typeface="Times New Roman" pitchFamily="18" charset="0"/>
              <a:cs typeface="Times New Roman" pitchFamily="18" charset="0"/>
            </a:endParaRPr>
          </a:p>
        </p:txBody>
      </p:sp>
      <p:sp>
        <p:nvSpPr>
          <p:cNvPr id="3" name="ZoneTexte 2"/>
          <p:cNvSpPr txBox="1"/>
          <p:nvPr/>
        </p:nvSpPr>
        <p:spPr>
          <a:xfrm>
            <a:off x="500034" y="1428736"/>
            <a:ext cx="2786082" cy="830997"/>
          </a:xfrm>
          <a:prstGeom prst="rect">
            <a:avLst/>
          </a:prstGeom>
          <a:noFill/>
        </p:spPr>
        <p:txBody>
          <a:bodyPr wrap="square" rtlCol="0">
            <a:spAutoFit/>
          </a:bodyPr>
          <a:lstStyle/>
          <a:p>
            <a:pPr algn="ctr"/>
            <a:r>
              <a:rPr lang="fr-FR" sz="2400" b="1" i="1" u="sng" dirty="0" smtClean="0">
                <a:solidFill>
                  <a:srgbClr val="00B050"/>
                </a:solidFill>
                <a:latin typeface="Times New Roman" pitchFamily="18" charset="0"/>
                <a:cs typeface="Times New Roman" pitchFamily="18" charset="0"/>
              </a:rPr>
              <a:t>Signification psychopathologique </a:t>
            </a:r>
            <a:endParaRPr lang="fr-FR" sz="2400" b="1" i="1" u="sng" dirty="0">
              <a:solidFill>
                <a:srgbClr val="00B050"/>
              </a:solidFill>
              <a:latin typeface="Times New Roman" pitchFamily="18" charset="0"/>
              <a:cs typeface="Times New Roman" pitchFamily="18" charset="0"/>
            </a:endParaRPr>
          </a:p>
        </p:txBody>
      </p:sp>
      <p:sp>
        <p:nvSpPr>
          <p:cNvPr id="4" name="ZoneTexte 3"/>
          <p:cNvSpPr txBox="1"/>
          <p:nvPr/>
        </p:nvSpPr>
        <p:spPr>
          <a:xfrm>
            <a:off x="5357818" y="1500174"/>
            <a:ext cx="2228495" cy="461665"/>
          </a:xfrm>
          <a:prstGeom prst="rect">
            <a:avLst/>
          </a:prstGeom>
          <a:noFill/>
        </p:spPr>
        <p:txBody>
          <a:bodyPr wrap="none" rtlCol="0">
            <a:spAutoFit/>
          </a:bodyPr>
          <a:lstStyle/>
          <a:p>
            <a:r>
              <a:rPr lang="fr-FR" sz="2400" b="1" i="1" u="sng" dirty="0" smtClean="0">
                <a:solidFill>
                  <a:srgbClr val="00B050"/>
                </a:solidFill>
                <a:latin typeface="Times New Roman" pitchFamily="18" charset="0"/>
                <a:cs typeface="Times New Roman" pitchFamily="18" charset="0"/>
              </a:rPr>
              <a:t>Sens du suicide </a:t>
            </a:r>
            <a:endParaRPr lang="fr-FR" sz="2400" b="1" i="1" u="sng" dirty="0">
              <a:solidFill>
                <a:srgbClr val="00B050"/>
              </a:solidFill>
              <a:latin typeface="Times New Roman" pitchFamily="18" charset="0"/>
              <a:cs typeface="Times New Roman" pitchFamily="18" charset="0"/>
            </a:endParaRPr>
          </a:p>
        </p:txBody>
      </p:sp>
      <p:cxnSp>
        <p:nvCxnSpPr>
          <p:cNvPr id="6" name="Connecteur droit 5"/>
          <p:cNvCxnSpPr/>
          <p:nvPr/>
        </p:nvCxnSpPr>
        <p:spPr>
          <a:xfrm rot="5400000">
            <a:off x="1608117" y="4036223"/>
            <a:ext cx="4785552" cy="794"/>
          </a:xfrm>
          <a:prstGeom prst="line">
            <a:avLst/>
          </a:prstGeom>
        </p:spPr>
        <p:style>
          <a:lnRef idx="3">
            <a:schemeClr val="accent5"/>
          </a:lnRef>
          <a:fillRef idx="0">
            <a:schemeClr val="accent5"/>
          </a:fillRef>
          <a:effectRef idx="2">
            <a:schemeClr val="accent5"/>
          </a:effectRef>
          <a:fontRef idx="minor">
            <a:schemeClr val="tx1"/>
          </a:fontRef>
        </p:style>
      </p:cxnSp>
      <p:sp>
        <p:nvSpPr>
          <p:cNvPr id="7" name="ZoneTexte 6"/>
          <p:cNvSpPr txBox="1"/>
          <p:nvPr/>
        </p:nvSpPr>
        <p:spPr>
          <a:xfrm>
            <a:off x="928662" y="2428868"/>
            <a:ext cx="1736133" cy="3903954"/>
          </a:xfrm>
          <a:prstGeom prst="rect">
            <a:avLst/>
          </a:prstGeom>
          <a:noFill/>
        </p:spPr>
        <p:txBody>
          <a:bodyPr wrap="square" rtlCol="0">
            <a:spAutoFit/>
          </a:bodyPr>
          <a:lstStyle/>
          <a:p>
            <a:pPr algn="ctr">
              <a:lnSpc>
                <a:spcPct val="150000"/>
              </a:lnSpc>
            </a:pPr>
            <a:r>
              <a:rPr lang="fr-FR" sz="2400" b="1" dirty="0" smtClean="0">
                <a:solidFill>
                  <a:srgbClr val="00B0F0"/>
                </a:solidFill>
                <a:latin typeface="Times New Roman" pitchFamily="18" charset="0"/>
                <a:cs typeface="Times New Roman" pitchFamily="18" charset="0"/>
              </a:rPr>
              <a:t>Fuite </a:t>
            </a:r>
          </a:p>
          <a:p>
            <a:pPr algn="ctr">
              <a:lnSpc>
                <a:spcPct val="150000"/>
              </a:lnSpc>
            </a:pPr>
            <a:r>
              <a:rPr lang="fr-FR" sz="2400" b="1" dirty="0" smtClean="0">
                <a:solidFill>
                  <a:srgbClr val="00B0F0"/>
                </a:solidFill>
                <a:latin typeface="Times New Roman" pitchFamily="18" charset="0"/>
                <a:cs typeface="Times New Roman" pitchFamily="18" charset="0"/>
              </a:rPr>
              <a:t>Deuil</a:t>
            </a:r>
          </a:p>
          <a:p>
            <a:pPr algn="ctr">
              <a:lnSpc>
                <a:spcPct val="150000"/>
              </a:lnSpc>
            </a:pPr>
            <a:r>
              <a:rPr lang="fr-FR" sz="2400" b="1" dirty="0" smtClean="0">
                <a:solidFill>
                  <a:srgbClr val="00B0F0"/>
                </a:solidFill>
                <a:latin typeface="Times New Roman" pitchFamily="18" charset="0"/>
                <a:cs typeface="Times New Roman" pitchFamily="18" charset="0"/>
              </a:rPr>
              <a:t>Châtiment </a:t>
            </a:r>
          </a:p>
          <a:p>
            <a:pPr algn="ctr">
              <a:lnSpc>
                <a:spcPct val="150000"/>
              </a:lnSpc>
            </a:pPr>
            <a:r>
              <a:rPr lang="fr-FR" sz="2400" b="1" dirty="0" smtClean="0">
                <a:solidFill>
                  <a:srgbClr val="00B0F0"/>
                </a:solidFill>
                <a:latin typeface="Times New Roman" pitchFamily="18" charset="0"/>
                <a:cs typeface="Times New Roman" pitchFamily="18" charset="0"/>
              </a:rPr>
              <a:t>Crime</a:t>
            </a:r>
          </a:p>
          <a:p>
            <a:pPr algn="ctr">
              <a:lnSpc>
                <a:spcPct val="150000"/>
              </a:lnSpc>
            </a:pPr>
            <a:r>
              <a:rPr lang="fr-FR" sz="2400" b="1" dirty="0" smtClean="0">
                <a:solidFill>
                  <a:srgbClr val="00B0F0"/>
                </a:solidFill>
                <a:latin typeface="Times New Roman" pitchFamily="18" charset="0"/>
                <a:cs typeface="Times New Roman" pitchFamily="18" charset="0"/>
              </a:rPr>
              <a:t>Vengeance </a:t>
            </a:r>
          </a:p>
          <a:p>
            <a:pPr algn="ctr">
              <a:lnSpc>
                <a:spcPct val="150000"/>
              </a:lnSpc>
            </a:pPr>
            <a:r>
              <a:rPr lang="fr-FR" sz="2400" b="1" dirty="0" smtClean="0">
                <a:solidFill>
                  <a:srgbClr val="00B0F0"/>
                </a:solidFill>
                <a:latin typeface="Times New Roman" pitchFamily="18" charset="0"/>
                <a:cs typeface="Times New Roman" pitchFamily="18" charset="0"/>
              </a:rPr>
              <a:t>Chantage </a:t>
            </a:r>
          </a:p>
          <a:p>
            <a:pPr algn="ctr">
              <a:lnSpc>
                <a:spcPct val="150000"/>
              </a:lnSpc>
            </a:pPr>
            <a:r>
              <a:rPr lang="fr-FR" sz="2400" b="1" dirty="0" smtClean="0">
                <a:solidFill>
                  <a:srgbClr val="00B0F0"/>
                </a:solidFill>
                <a:latin typeface="Times New Roman" pitchFamily="18" charset="0"/>
                <a:cs typeface="Times New Roman" pitchFamily="18" charset="0"/>
              </a:rPr>
              <a:t>Sacrifice </a:t>
            </a:r>
            <a:endParaRPr lang="fr-FR" sz="2400" b="1" dirty="0">
              <a:solidFill>
                <a:srgbClr val="00B0F0"/>
              </a:solidFill>
              <a:latin typeface="Times New Roman" pitchFamily="18" charset="0"/>
              <a:cs typeface="Times New Roman" pitchFamily="18" charset="0"/>
            </a:endParaRPr>
          </a:p>
        </p:txBody>
      </p:sp>
      <p:sp>
        <p:nvSpPr>
          <p:cNvPr id="9" name="ZoneTexte 8"/>
          <p:cNvSpPr txBox="1"/>
          <p:nvPr/>
        </p:nvSpPr>
        <p:spPr>
          <a:xfrm>
            <a:off x="4224448" y="2357430"/>
            <a:ext cx="4919552" cy="1200329"/>
          </a:xfrm>
          <a:prstGeom prst="rect">
            <a:avLst/>
          </a:prstGeom>
          <a:noFill/>
        </p:spPr>
        <p:txBody>
          <a:bodyPr wrap="none" rtlCol="0">
            <a:spAutoFit/>
          </a:bodyPr>
          <a:lstStyle/>
          <a:p>
            <a:r>
              <a:rPr lang="fr-FR" sz="2400" dirty="0" smtClean="0">
                <a:latin typeface="Times New Roman" pitchFamily="18" charset="0"/>
                <a:cs typeface="Times New Roman" pitchFamily="18" charset="0"/>
              </a:rPr>
              <a:t>Le suicide serait l’ultime réaction </a:t>
            </a:r>
          </a:p>
          <a:p>
            <a:r>
              <a:rPr lang="fr-FR" sz="2400" dirty="0" smtClean="0">
                <a:latin typeface="Times New Roman" pitchFamily="18" charset="0"/>
                <a:cs typeface="Times New Roman" pitchFamily="18" charset="0"/>
              </a:rPr>
              <a:t>de l’isolé pour ressaisir le contact </a:t>
            </a:r>
          </a:p>
          <a:p>
            <a:r>
              <a:rPr lang="fr-FR" sz="2400" dirty="0" smtClean="0">
                <a:latin typeface="Times New Roman" pitchFamily="18" charset="0"/>
                <a:cs typeface="Times New Roman" pitchFamily="18" charset="0"/>
              </a:rPr>
              <a:t>Avec autrui             </a:t>
            </a:r>
            <a:r>
              <a:rPr lang="fr-FR" sz="2400" b="1" i="1" dirty="0" smtClean="0">
                <a:solidFill>
                  <a:srgbClr val="00B0F0"/>
                </a:solidFill>
                <a:latin typeface="Times New Roman" pitchFamily="18" charset="0"/>
                <a:cs typeface="Times New Roman" pitchFamily="18" charset="0"/>
              </a:rPr>
              <a:t>attiré l’attention </a:t>
            </a:r>
            <a:endParaRPr lang="fr-FR" sz="2400" b="1" i="1" dirty="0">
              <a:solidFill>
                <a:srgbClr val="00B0F0"/>
              </a:solidFill>
              <a:latin typeface="Times New Roman" pitchFamily="18" charset="0"/>
              <a:cs typeface="Times New Roman" pitchFamily="18" charset="0"/>
            </a:endParaRPr>
          </a:p>
        </p:txBody>
      </p:sp>
      <p:sp>
        <p:nvSpPr>
          <p:cNvPr id="10" name="Flèche droite 9"/>
          <p:cNvSpPr/>
          <p:nvPr/>
        </p:nvSpPr>
        <p:spPr>
          <a:xfrm>
            <a:off x="6000760" y="3071810"/>
            <a:ext cx="571504" cy="484632"/>
          </a:xfrm>
          <a:prstGeom prst="righ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11" name="ZoneTexte 10"/>
          <p:cNvSpPr txBox="1"/>
          <p:nvPr/>
        </p:nvSpPr>
        <p:spPr>
          <a:xfrm>
            <a:off x="5000628" y="5214950"/>
            <a:ext cx="2537490" cy="1200329"/>
          </a:xfrm>
          <a:prstGeom prst="rect">
            <a:avLst/>
          </a:prstGeom>
          <a:noFill/>
        </p:spPr>
        <p:txBody>
          <a:bodyPr wrap="none" rtlCol="0">
            <a:spAutoFit/>
          </a:bodyPr>
          <a:lstStyle/>
          <a:p>
            <a:pPr algn="ctr"/>
            <a:r>
              <a:rPr lang="fr-FR" sz="2400" b="1" i="1" dirty="0" smtClean="0">
                <a:solidFill>
                  <a:srgbClr val="7030A0"/>
                </a:solidFill>
                <a:latin typeface="Times New Roman" pitchFamily="18" charset="0"/>
                <a:cs typeface="Times New Roman" pitchFamily="18" charset="0"/>
              </a:rPr>
              <a:t>Désire de mort </a:t>
            </a:r>
          </a:p>
          <a:p>
            <a:pPr algn="ctr"/>
            <a:r>
              <a:rPr lang="fr-FR" sz="2400" b="1" i="1" dirty="0" smtClean="0">
                <a:solidFill>
                  <a:srgbClr val="7030A0"/>
                </a:solidFill>
                <a:latin typeface="Times New Roman" pitchFamily="18" charset="0"/>
                <a:cs typeface="Times New Roman" pitchFamily="18" charset="0"/>
              </a:rPr>
              <a:t>Désire d’ être tuer </a:t>
            </a:r>
          </a:p>
          <a:p>
            <a:pPr algn="ctr"/>
            <a:r>
              <a:rPr lang="fr-FR" sz="2400" b="1" i="1" dirty="0" smtClean="0">
                <a:solidFill>
                  <a:srgbClr val="7030A0"/>
                </a:solidFill>
                <a:latin typeface="Times New Roman" pitchFamily="18" charset="0"/>
                <a:cs typeface="Times New Roman" pitchFamily="18" charset="0"/>
              </a:rPr>
              <a:t>Désire de tuer </a:t>
            </a:r>
            <a:endParaRPr lang="fr-FR" sz="2400" b="1" i="1" dirty="0">
              <a:solidFill>
                <a:srgbClr val="7030A0"/>
              </a:solidFill>
              <a:latin typeface="Times New Roman" pitchFamily="18" charset="0"/>
              <a:cs typeface="Times New Roman" pitchFamily="18" charset="0"/>
            </a:endParaRPr>
          </a:p>
        </p:txBody>
      </p:sp>
      <p:pic>
        <p:nvPicPr>
          <p:cNvPr id="8194" name="Picture 2" descr="Résultat de recherche d'images pour &quot;tentative de suicide&quot;"/>
          <p:cNvPicPr>
            <a:picLocks noChangeAspect="1" noChangeArrowheads="1"/>
          </p:cNvPicPr>
          <p:nvPr/>
        </p:nvPicPr>
        <p:blipFill>
          <a:blip r:embed="rId2"/>
          <a:srcRect/>
          <a:stretch>
            <a:fillRect/>
          </a:stretch>
        </p:blipFill>
        <p:spPr bwMode="auto">
          <a:xfrm>
            <a:off x="4643438" y="3786190"/>
            <a:ext cx="3362325" cy="1362075"/>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57356" y="285728"/>
            <a:ext cx="5025735" cy="707886"/>
          </a:xfrm>
          <a:prstGeom prst="rect">
            <a:avLst/>
          </a:prstGeom>
        </p:spPr>
        <p:txBody>
          <a:bodyPr wrap="none">
            <a:spAutoFit/>
          </a:bodyPr>
          <a:lstStyle/>
          <a:p>
            <a:r>
              <a:rPr lang="fr-FR" sz="4000" b="1" i="1" u="sng" dirty="0" smtClean="0">
                <a:solidFill>
                  <a:srgbClr val="D60093"/>
                </a:solidFill>
                <a:latin typeface="Times New Roman" pitchFamily="18" charset="0"/>
                <a:cs typeface="Times New Roman" pitchFamily="18" charset="0"/>
              </a:rPr>
              <a:t>CONDUITE À TENIR</a:t>
            </a:r>
            <a:endParaRPr lang="fr-FR" sz="4000" b="1" i="1" u="sng" dirty="0">
              <a:solidFill>
                <a:srgbClr val="D60093"/>
              </a:solidFill>
              <a:latin typeface="Times New Roman" pitchFamily="18" charset="0"/>
              <a:cs typeface="Times New Roman" pitchFamily="18" charset="0"/>
            </a:endParaRPr>
          </a:p>
        </p:txBody>
      </p:sp>
      <p:sp>
        <p:nvSpPr>
          <p:cNvPr id="3" name="Rectangle 2"/>
          <p:cNvSpPr/>
          <p:nvPr/>
        </p:nvSpPr>
        <p:spPr>
          <a:xfrm>
            <a:off x="2928926" y="3071810"/>
            <a:ext cx="3286148" cy="83099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fr-FR" sz="2400" dirty="0" smtClean="0">
                <a:latin typeface="Times New Roman" pitchFamily="18" charset="0"/>
                <a:cs typeface="Times New Roman" pitchFamily="18" charset="0"/>
              </a:rPr>
              <a:t>Evaluation du risque suicidaire</a:t>
            </a:r>
            <a:endParaRPr lang="fr-FR" sz="2400" dirty="0">
              <a:latin typeface="Times New Roman" pitchFamily="18" charset="0"/>
              <a:cs typeface="Times New Roman" pitchFamily="18" charset="0"/>
            </a:endParaRPr>
          </a:p>
        </p:txBody>
      </p:sp>
      <p:sp>
        <p:nvSpPr>
          <p:cNvPr id="4" name="Rectangle 3"/>
          <p:cNvSpPr/>
          <p:nvPr/>
        </p:nvSpPr>
        <p:spPr>
          <a:xfrm>
            <a:off x="6929454" y="1714488"/>
            <a:ext cx="1071570" cy="46166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fr-FR" sz="2400" b="1" dirty="0" smtClean="0">
                <a:latin typeface="Times New Roman" pitchFamily="18" charset="0"/>
                <a:cs typeface="Times New Roman" pitchFamily="18" charset="0"/>
              </a:rPr>
              <a:t>âge</a:t>
            </a:r>
            <a:endParaRPr lang="fr-FR" sz="2400" dirty="0">
              <a:latin typeface="Times New Roman" pitchFamily="18" charset="0"/>
              <a:cs typeface="Times New Roman" pitchFamily="18" charset="0"/>
            </a:endParaRPr>
          </a:p>
        </p:txBody>
      </p:sp>
      <p:sp>
        <p:nvSpPr>
          <p:cNvPr id="5" name="Rectangle 4"/>
          <p:cNvSpPr/>
          <p:nvPr/>
        </p:nvSpPr>
        <p:spPr>
          <a:xfrm>
            <a:off x="1000100" y="1785926"/>
            <a:ext cx="731290" cy="461665"/>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pPr algn="ctr"/>
            <a:r>
              <a:rPr lang="fr-FR" sz="2400" b="1" dirty="0" smtClean="0">
                <a:latin typeface="Times New Roman" pitchFamily="18" charset="0"/>
                <a:cs typeface="Times New Roman" pitchFamily="18" charset="0"/>
              </a:rPr>
              <a:t>sexe</a:t>
            </a:r>
            <a:endParaRPr lang="fr-FR" sz="2400" dirty="0">
              <a:latin typeface="Times New Roman" pitchFamily="18" charset="0"/>
              <a:cs typeface="Times New Roman" pitchFamily="18" charset="0"/>
            </a:endParaRPr>
          </a:p>
        </p:txBody>
      </p:sp>
      <p:sp>
        <p:nvSpPr>
          <p:cNvPr id="6" name="Rectangle 5"/>
          <p:cNvSpPr/>
          <p:nvPr/>
        </p:nvSpPr>
        <p:spPr>
          <a:xfrm>
            <a:off x="3428992" y="1214422"/>
            <a:ext cx="2000264" cy="707886"/>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fr-FR" sz="2000" b="1" dirty="0" smtClean="0">
                <a:latin typeface="Times New Roman" pitchFamily="18" charset="0"/>
                <a:cs typeface="Times New Roman" pitchFamily="18" charset="0"/>
              </a:rPr>
              <a:t> traits de personnalité</a:t>
            </a:r>
            <a:endParaRPr lang="fr-FR" sz="2000" dirty="0">
              <a:latin typeface="Times New Roman" pitchFamily="18" charset="0"/>
              <a:cs typeface="Times New Roman" pitchFamily="18" charset="0"/>
            </a:endParaRPr>
          </a:p>
        </p:txBody>
      </p:sp>
      <p:sp>
        <p:nvSpPr>
          <p:cNvPr id="7" name="Rectangle 6"/>
          <p:cNvSpPr/>
          <p:nvPr/>
        </p:nvSpPr>
        <p:spPr>
          <a:xfrm>
            <a:off x="7072330" y="3071810"/>
            <a:ext cx="1714512" cy="70788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sz="2000" b="1" dirty="0" smtClean="0">
                <a:latin typeface="Times New Roman" pitchFamily="18" charset="0"/>
                <a:cs typeface="Times New Roman" pitchFamily="18" charset="0"/>
              </a:rPr>
              <a:t> niveau de souffrance</a:t>
            </a:r>
            <a:endParaRPr lang="fr-FR" sz="2000" dirty="0">
              <a:latin typeface="Times New Roman" pitchFamily="18" charset="0"/>
              <a:cs typeface="Times New Roman" pitchFamily="18" charset="0"/>
            </a:endParaRPr>
          </a:p>
        </p:txBody>
      </p:sp>
      <p:sp>
        <p:nvSpPr>
          <p:cNvPr id="8" name="Rectangle 7"/>
          <p:cNvSpPr/>
          <p:nvPr/>
        </p:nvSpPr>
        <p:spPr>
          <a:xfrm>
            <a:off x="1285852" y="5786454"/>
            <a:ext cx="2000264" cy="70788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sz="2000" b="1" dirty="0" smtClean="0">
                <a:latin typeface="Times New Roman" pitchFamily="18" charset="0"/>
                <a:cs typeface="Times New Roman" pitchFamily="18" charset="0"/>
              </a:rPr>
              <a:t>degré d’intentionnalité</a:t>
            </a:r>
            <a:endParaRPr lang="fr-FR" sz="2000" dirty="0">
              <a:latin typeface="Times New Roman" pitchFamily="18" charset="0"/>
              <a:cs typeface="Times New Roman" pitchFamily="18" charset="0"/>
            </a:endParaRPr>
          </a:p>
        </p:txBody>
      </p:sp>
      <p:sp>
        <p:nvSpPr>
          <p:cNvPr id="9" name="Rectangle 8"/>
          <p:cNvSpPr/>
          <p:nvPr/>
        </p:nvSpPr>
        <p:spPr>
          <a:xfrm>
            <a:off x="0" y="3143248"/>
            <a:ext cx="2143140" cy="70788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sz="2000" b="1" dirty="0" smtClean="0">
                <a:latin typeface="Times New Roman" pitchFamily="18" charset="0"/>
                <a:cs typeface="Times New Roman" pitchFamily="18" charset="0"/>
              </a:rPr>
              <a:t>éléments d’impulsivité</a:t>
            </a:r>
            <a:endParaRPr lang="fr-FR" sz="2000" dirty="0">
              <a:latin typeface="Times New Roman" pitchFamily="18" charset="0"/>
              <a:cs typeface="Times New Roman" pitchFamily="18" charset="0"/>
            </a:endParaRPr>
          </a:p>
        </p:txBody>
      </p:sp>
      <p:sp>
        <p:nvSpPr>
          <p:cNvPr id="10" name="Rectangle 9"/>
          <p:cNvSpPr/>
          <p:nvPr/>
        </p:nvSpPr>
        <p:spPr>
          <a:xfrm>
            <a:off x="214282" y="4572008"/>
            <a:ext cx="1857388" cy="70788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sz="2000" b="1" dirty="0" smtClean="0">
                <a:latin typeface="Times New Roman" pitchFamily="18" charset="0"/>
                <a:cs typeface="Times New Roman" pitchFamily="18" charset="0"/>
              </a:rPr>
              <a:t>élément précipitant</a:t>
            </a:r>
            <a:r>
              <a:rPr lang="fr-FR" sz="2000" dirty="0" smtClean="0">
                <a:latin typeface="Times New Roman" pitchFamily="18" charset="0"/>
                <a:cs typeface="Times New Roman" pitchFamily="18" charset="0"/>
              </a:rPr>
              <a:t> </a:t>
            </a:r>
            <a:endParaRPr lang="fr-FR" sz="2000" dirty="0">
              <a:latin typeface="Times New Roman" pitchFamily="18" charset="0"/>
              <a:cs typeface="Times New Roman" pitchFamily="18" charset="0"/>
            </a:endParaRPr>
          </a:p>
        </p:txBody>
      </p:sp>
      <p:sp>
        <p:nvSpPr>
          <p:cNvPr id="11" name="Rectangle 10"/>
          <p:cNvSpPr/>
          <p:nvPr/>
        </p:nvSpPr>
        <p:spPr>
          <a:xfrm>
            <a:off x="6786578" y="4572008"/>
            <a:ext cx="2000264" cy="1015663"/>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sz="2000" b="1" dirty="0" smtClean="0">
                <a:latin typeface="Times New Roman" pitchFamily="18" charset="0"/>
                <a:cs typeface="Times New Roman" pitchFamily="18" charset="0"/>
              </a:rPr>
              <a:t>présence de moyens létaux à disposition</a:t>
            </a:r>
            <a:endParaRPr lang="fr-FR" sz="2000" dirty="0">
              <a:latin typeface="Times New Roman" pitchFamily="18" charset="0"/>
              <a:cs typeface="Times New Roman" pitchFamily="18" charset="0"/>
            </a:endParaRPr>
          </a:p>
        </p:txBody>
      </p:sp>
      <p:sp>
        <p:nvSpPr>
          <p:cNvPr id="12" name="Rectangle 11"/>
          <p:cNvSpPr/>
          <p:nvPr/>
        </p:nvSpPr>
        <p:spPr>
          <a:xfrm>
            <a:off x="4286248" y="5715016"/>
            <a:ext cx="2214578" cy="1015663"/>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sz="2000" b="1" dirty="0" smtClean="0">
                <a:latin typeface="Times New Roman" pitchFamily="18" charset="0"/>
                <a:cs typeface="Times New Roman" pitchFamily="18" charset="0"/>
              </a:rPr>
              <a:t>qualité de soutien de l’entourage proche</a:t>
            </a:r>
            <a:endParaRPr lang="fr-FR" sz="2000" dirty="0">
              <a:latin typeface="Times New Roman" pitchFamily="18" charset="0"/>
              <a:cs typeface="Times New Roman" pitchFamily="18" charset="0"/>
            </a:endParaRPr>
          </a:p>
        </p:txBody>
      </p:sp>
      <p:cxnSp>
        <p:nvCxnSpPr>
          <p:cNvPr id="14" name="Connecteur droit avec flèche 13"/>
          <p:cNvCxnSpPr/>
          <p:nvPr/>
        </p:nvCxnSpPr>
        <p:spPr>
          <a:xfrm rot="5400000" flipH="1" flipV="1">
            <a:off x="4142578" y="2500306"/>
            <a:ext cx="715174" cy="794"/>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8" name="Connecteur droit avec flèche 17"/>
          <p:cNvCxnSpPr/>
          <p:nvPr/>
        </p:nvCxnSpPr>
        <p:spPr>
          <a:xfrm rot="10800000">
            <a:off x="2071670" y="2357430"/>
            <a:ext cx="1643074" cy="57229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1" name="Connecteur droit avec flèche 20"/>
          <p:cNvCxnSpPr/>
          <p:nvPr/>
        </p:nvCxnSpPr>
        <p:spPr>
          <a:xfrm flipV="1">
            <a:off x="5214942" y="2285992"/>
            <a:ext cx="1571636" cy="643736"/>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3" name="Connecteur droit avec flèche 22"/>
          <p:cNvCxnSpPr/>
          <p:nvPr/>
        </p:nvCxnSpPr>
        <p:spPr>
          <a:xfrm>
            <a:off x="6357950" y="3429000"/>
            <a:ext cx="500066" cy="158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9" name="Connecteur droit avec flèche 28"/>
          <p:cNvCxnSpPr/>
          <p:nvPr/>
        </p:nvCxnSpPr>
        <p:spPr>
          <a:xfrm rot="10800000">
            <a:off x="2285984" y="3500438"/>
            <a:ext cx="500066" cy="158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32" name="Connecteur droit avec flèche 31"/>
          <p:cNvCxnSpPr/>
          <p:nvPr/>
        </p:nvCxnSpPr>
        <p:spPr>
          <a:xfrm>
            <a:off x="5429256" y="4214818"/>
            <a:ext cx="1214446" cy="71438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36" name="Connecteur droit avec flèche 35"/>
          <p:cNvCxnSpPr/>
          <p:nvPr/>
        </p:nvCxnSpPr>
        <p:spPr>
          <a:xfrm rot="16200000" flipH="1">
            <a:off x="4429124" y="4643446"/>
            <a:ext cx="1214446" cy="500066"/>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39" name="Connecteur droit avec flèche 38"/>
          <p:cNvCxnSpPr/>
          <p:nvPr/>
        </p:nvCxnSpPr>
        <p:spPr>
          <a:xfrm rot="5400000">
            <a:off x="2928926" y="4429132"/>
            <a:ext cx="1214446" cy="928694"/>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42" name="Connecteur droit avec flèche 41"/>
          <p:cNvCxnSpPr/>
          <p:nvPr/>
        </p:nvCxnSpPr>
        <p:spPr>
          <a:xfrm rot="10800000" flipV="1">
            <a:off x="2214546" y="4143380"/>
            <a:ext cx="857256" cy="71438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14612" y="285728"/>
            <a:ext cx="2534668" cy="523220"/>
          </a:xfrm>
          <a:prstGeom prst="rect">
            <a:avLst/>
          </a:prstGeom>
        </p:spPr>
        <p:txBody>
          <a:bodyPr wrap="none">
            <a:spAutoFit/>
          </a:bodyPr>
          <a:lstStyle/>
          <a:p>
            <a:r>
              <a:rPr lang="fr-FR" sz="2800" b="1" i="1" u="sng" dirty="0" smtClean="0">
                <a:solidFill>
                  <a:srgbClr val="7030A0"/>
                </a:solidFill>
                <a:latin typeface="Times New Roman" pitchFamily="18" charset="0"/>
                <a:cs typeface="Times New Roman" pitchFamily="18" charset="0"/>
              </a:rPr>
              <a:t>Prise en charge</a:t>
            </a:r>
            <a:endParaRPr lang="fr-FR" sz="2800" b="1" i="1" u="sng" dirty="0">
              <a:solidFill>
                <a:srgbClr val="7030A0"/>
              </a:solidFill>
              <a:latin typeface="Times New Roman" pitchFamily="18" charset="0"/>
              <a:cs typeface="Times New Roman" pitchFamily="18" charset="0"/>
            </a:endParaRPr>
          </a:p>
        </p:txBody>
      </p:sp>
      <p:sp>
        <p:nvSpPr>
          <p:cNvPr id="3" name="Rectangle 2"/>
          <p:cNvSpPr/>
          <p:nvPr/>
        </p:nvSpPr>
        <p:spPr>
          <a:xfrm>
            <a:off x="571472" y="1000108"/>
            <a:ext cx="2167581" cy="461665"/>
          </a:xfrm>
          <a:prstGeom prst="rect">
            <a:avLst/>
          </a:prstGeom>
        </p:spPr>
        <p:txBody>
          <a:bodyPr wrap="none">
            <a:spAutoFit/>
          </a:bodyPr>
          <a:lstStyle/>
          <a:p>
            <a:r>
              <a:rPr lang="fr-FR" sz="2400" b="1" i="1" u="sng" dirty="0" smtClean="0">
                <a:solidFill>
                  <a:srgbClr val="00B050"/>
                </a:solidFill>
                <a:latin typeface="Times New Roman" pitchFamily="18" charset="0"/>
                <a:cs typeface="Times New Roman" pitchFamily="18" charset="0"/>
              </a:rPr>
              <a:t>Hospitalisation</a:t>
            </a:r>
            <a:endParaRPr lang="fr-FR" sz="2400" i="1" u="sng" dirty="0">
              <a:solidFill>
                <a:srgbClr val="00B050"/>
              </a:solidFill>
              <a:latin typeface="Times New Roman" pitchFamily="18" charset="0"/>
              <a:cs typeface="Times New Roman" pitchFamily="18" charset="0"/>
            </a:endParaRPr>
          </a:p>
        </p:txBody>
      </p:sp>
      <p:sp>
        <p:nvSpPr>
          <p:cNvPr id="4" name="Rectangle 3"/>
          <p:cNvSpPr/>
          <p:nvPr/>
        </p:nvSpPr>
        <p:spPr>
          <a:xfrm>
            <a:off x="1428728" y="1714488"/>
            <a:ext cx="4714892" cy="4401205"/>
          </a:xfrm>
          <a:prstGeom prst="rect">
            <a:avLst/>
          </a:prstGeom>
        </p:spPr>
        <p:txBody>
          <a:bodyPr wrap="square">
            <a:spAutoFit/>
          </a:bodyPr>
          <a:lstStyle/>
          <a:p>
            <a:pPr algn="ctr"/>
            <a:r>
              <a:rPr lang="fr-FR" sz="2000" b="1" dirty="0" smtClean="0">
                <a:latin typeface="Times New Roman" pitchFamily="18" charset="0"/>
                <a:cs typeface="Times New Roman" pitchFamily="18" charset="0"/>
              </a:rPr>
              <a:t>Risque suicidaire imminent.</a:t>
            </a:r>
          </a:p>
          <a:p>
            <a:pPr algn="ctr"/>
            <a:r>
              <a:rPr lang="fr-FR" sz="2000" b="1" dirty="0" smtClean="0">
                <a:latin typeface="Times New Roman" pitchFamily="18" charset="0"/>
                <a:cs typeface="Times New Roman" pitchFamily="18" charset="0"/>
              </a:rPr>
              <a:t>Mélancolie.</a:t>
            </a:r>
          </a:p>
          <a:p>
            <a:pPr algn="ctr"/>
            <a:r>
              <a:rPr lang="fr-FR" sz="2000" b="1" dirty="0" smtClean="0">
                <a:latin typeface="Times New Roman" pitchFamily="18" charset="0"/>
                <a:cs typeface="Times New Roman" pitchFamily="18" charset="0"/>
              </a:rPr>
              <a:t>Schizophrénie.</a:t>
            </a:r>
          </a:p>
          <a:p>
            <a:pPr algn="ctr"/>
            <a:r>
              <a:rPr lang="fr-FR" sz="2000" b="1" dirty="0" smtClean="0">
                <a:latin typeface="Times New Roman" pitchFamily="18" charset="0"/>
                <a:cs typeface="Times New Roman" pitchFamily="18" charset="0"/>
              </a:rPr>
              <a:t>Idées délirantes.</a:t>
            </a:r>
          </a:p>
          <a:p>
            <a:pPr algn="ctr"/>
            <a:r>
              <a:rPr lang="fr-FR" sz="2000" b="1" dirty="0" smtClean="0">
                <a:latin typeface="Times New Roman" pitchFamily="18" charset="0"/>
                <a:cs typeface="Times New Roman" pitchFamily="18" charset="0"/>
              </a:rPr>
              <a:t>Episode dépressif majeur.</a:t>
            </a:r>
          </a:p>
          <a:p>
            <a:pPr algn="ctr"/>
            <a:r>
              <a:rPr lang="fr-FR" sz="2000" b="1" dirty="0" smtClean="0">
                <a:latin typeface="Times New Roman" pitchFamily="18" charset="0"/>
                <a:cs typeface="Times New Roman" pitchFamily="18" charset="0"/>
              </a:rPr>
              <a:t>Absence de critique du geste et refus de prise en charge en ambulatoire.</a:t>
            </a:r>
          </a:p>
          <a:p>
            <a:pPr algn="ctr"/>
            <a:r>
              <a:rPr lang="fr-FR" sz="2000" b="1" dirty="0" smtClean="0">
                <a:latin typeface="Times New Roman" pitchFamily="18" charset="0"/>
                <a:cs typeface="Times New Roman" pitchFamily="18" charset="0"/>
              </a:rPr>
              <a:t>Sujet âgé.</a:t>
            </a:r>
          </a:p>
          <a:p>
            <a:pPr algn="ctr"/>
            <a:r>
              <a:rPr lang="fr-FR" sz="2000" b="1" dirty="0" smtClean="0">
                <a:latin typeface="Times New Roman" pitchFamily="18" charset="0"/>
                <a:cs typeface="Times New Roman" pitchFamily="18" charset="0"/>
              </a:rPr>
              <a:t>Isolement affectif.</a:t>
            </a:r>
          </a:p>
          <a:p>
            <a:pPr algn="ctr"/>
            <a:r>
              <a:rPr lang="fr-FR" sz="2000" b="1" dirty="0" smtClean="0">
                <a:latin typeface="Times New Roman" pitchFamily="18" charset="0"/>
                <a:cs typeface="Times New Roman" pitchFamily="18" charset="0"/>
              </a:rPr>
              <a:t>Refus de traitement, ou automédication.</a:t>
            </a:r>
          </a:p>
          <a:p>
            <a:pPr algn="ctr"/>
            <a:r>
              <a:rPr lang="fr-FR" sz="2000" b="1" dirty="0" smtClean="0">
                <a:latin typeface="Times New Roman" pitchFamily="18" charset="0"/>
                <a:cs typeface="Times New Roman" pitchFamily="18" charset="0"/>
              </a:rPr>
              <a:t>Difficultés sociales ou événements de vie douloureux de survenue récente.</a:t>
            </a:r>
          </a:p>
          <a:p>
            <a:pPr algn="ctr"/>
            <a:r>
              <a:rPr lang="fr-FR" sz="2000" b="1" dirty="0" smtClean="0">
                <a:latin typeface="Times New Roman" pitchFamily="18" charset="0"/>
                <a:cs typeface="Times New Roman" pitchFamily="18" charset="0"/>
              </a:rPr>
              <a:t>Impulsivité.</a:t>
            </a:r>
          </a:p>
          <a:p>
            <a:pPr algn="ctr"/>
            <a:r>
              <a:rPr lang="fr-FR" sz="2000" b="1" dirty="0" smtClean="0">
                <a:latin typeface="Times New Roman" pitchFamily="18" charset="0"/>
                <a:cs typeface="Times New Roman" pitchFamily="18" charset="0"/>
              </a:rPr>
              <a:t>Projet suicidaire.</a:t>
            </a:r>
            <a:endParaRPr lang="fr-FR" sz="2000" b="1"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1000108"/>
            <a:ext cx="8358246" cy="4339650"/>
          </a:xfrm>
          <a:prstGeom prst="rect">
            <a:avLst/>
          </a:prstGeom>
        </p:spPr>
        <p:txBody>
          <a:bodyPr wrap="square">
            <a:spAutoFit/>
          </a:bodyPr>
          <a:lstStyle/>
          <a:p>
            <a:r>
              <a:rPr lang="fr-FR" sz="2400" dirty="0" smtClean="0">
                <a:latin typeface="Times New Roman" pitchFamily="18" charset="0"/>
                <a:cs typeface="Times New Roman" pitchFamily="18" charset="0"/>
              </a:rPr>
              <a:t>Une prise en charge en </a:t>
            </a:r>
            <a:r>
              <a:rPr lang="fr-FR" sz="2400" b="1" dirty="0" smtClean="0">
                <a:latin typeface="Times New Roman" pitchFamily="18" charset="0"/>
                <a:cs typeface="Times New Roman" pitchFamily="18" charset="0"/>
              </a:rPr>
              <a:t>ambulatoire</a:t>
            </a:r>
            <a:r>
              <a:rPr lang="fr-FR" sz="2400" dirty="0" smtClean="0">
                <a:latin typeface="Times New Roman" pitchFamily="18" charset="0"/>
                <a:cs typeface="Times New Roman" pitchFamily="18" charset="0"/>
              </a:rPr>
              <a:t> peut être envisagée surtout si </a:t>
            </a:r>
          </a:p>
          <a:p>
            <a:pPr>
              <a:lnSpc>
                <a:spcPct val="150000"/>
              </a:lnSpc>
              <a:buClr>
                <a:srgbClr val="0070C0"/>
              </a:buClr>
              <a:buFont typeface="Wingdings" pitchFamily="2" charset="2"/>
              <a:buChar char="Ø"/>
            </a:pPr>
            <a:endParaRPr lang="fr-FR" sz="2400" dirty="0" smtClean="0">
              <a:latin typeface="Times New Roman" pitchFamily="18" charset="0"/>
              <a:cs typeface="Times New Roman" pitchFamily="18" charset="0"/>
            </a:endParaRPr>
          </a:p>
          <a:p>
            <a:pPr>
              <a:lnSpc>
                <a:spcPct val="150000"/>
              </a:lnSpc>
              <a:buClr>
                <a:srgbClr val="0070C0"/>
              </a:buClr>
              <a:buFont typeface="Wingdings" pitchFamily="2" charset="2"/>
              <a:buChar char="Ø"/>
            </a:pPr>
            <a:r>
              <a:rPr lang="fr-FR" sz="2400" dirty="0" smtClean="0">
                <a:latin typeface="Times New Roman" pitchFamily="18" charset="0"/>
                <a:cs typeface="Times New Roman" pitchFamily="18" charset="0"/>
              </a:rPr>
              <a:t>   L’entourage affectif est de qualité, compréhensif et présent.</a:t>
            </a:r>
          </a:p>
          <a:p>
            <a:pPr>
              <a:lnSpc>
                <a:spcPct val="150000"/>
              </a:lnSpc>
              <a:buClr>
                <a:srgbClr val="0070C0"/>
              </a:buClr>
              <a:buFont typeface="Wingdings" pitchFamily="2" charset="2"/>
              <a:buChar char="Ø"/>
            </a:pPr>
            <a:r>
              <a:rPr lang="fr-FR" sz="2400" dirty="0" smtClean="0">
                <a:latin typeface="Times New Roman" pitchFamily="18" charset="0"/>
                <a:cs typeface="Times New Roman" pitchFamily="18" charset="0"/>
              </a:rPr>
              <a:t>   Ambiance dédramatisée mais consciente du problème.</a:t>
            </a:r>
          </a:p>
          <a:p>
            <a:pPr>
              <a:lnSpc>
                <a:spcPct val="150000"/>
              </a:lnSpc>
              <a:buClr>
                <a:srgbClr val="0070C0"/>
              </a:buClr>
              <a:buFont typeface="Wingdings" pitchFamily="2" charset="2"/>
              <a:buChar char="Ø"/>
            </a:pPr>
            <a:r>
              <a:rPr lang="fr-FR" sz="2400" dirty="0" smtClean="0">
                <a:latin typeface="Times New Roman" pitchFamily="18" charset="0"/>
                <a:cs typeface="Times New Roman" pitchFamily="18" charset="0"/>
              </a:rPr>
              <a:t>   Bon contact et réponse positive au soutien psychothérapeutique.</a:t>
            </a:r>
          </a:p>
          <a:p>
            <a:pPr>
              <a:lnSpc>
                <a:spcPct val="150000"/>
              </a:lnSpc>
              <a:buClr>
                <a:srgbClr val="0070C0"/>
              </a:buClr>
              <a:buFont typeface="Wingdings" pitchFamily="2" charset="2"/>
              <a:buChar char="Ø"/>
            </a:pPr>
            <a:r>
              <a:rPr lang="fr-FR" sz="2400" dirty="0" smtClean="0">
                <a:latin typeface="Times New Roman" pitchFamily="18" charset="0"/>
                <a:cs typeface="Times New Roman" pitchFamily="18" charset="0"/>
              </a:rPr>
              <a:t>   Instauration d’un traitement anxiolytique ou sédatif à posologie efficace</a:t>
            </a:r>
            <a:endParaRPr lang="fr-FR" sz="24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714356"/>
            <a:ext cx="8501122" cy="5447645"/>
          </a:xfrm>
          <a:prstGeom prst="rect">
            <a:avLst/>
          </a:prstGeom>
        </p:spPr>
        <p:txBody>
          <a:bodyPr wrap="square">
            <a:spAutoFit/>
          </a:bodyPr>
          <a:lstStyle/>
          <a:p>
            <a:pPr>
              <a:buClr>
                <a:srgbClr val="00B0F0"/>
              </a:buClr>
              <a:buFont typeface="Wingdings" pitchFamily="2" charset="2"/>
              <a:buChar char="Ø"/>
            </a:pPr>
            <a:r>
              <a:rPr lang="fr-FR" sz="2400" dirty="0" smtClean="0">
                <a:latin typeface="Times New Roman" pitchFamily="18" charset="0"/>
                <a:cs typeface="Times New Roman" pitchFamily="18" charset="0"/>
              </a:rPr>
              <a:t> Le</a:t>
            </a:r>
            <a:r>
              <a:rPr lang="fr-FR" sz="2400" b="1" dirty="0" smtClean="0">
                <a:latin typeface="Times New Roman" pitchFamily="18" charset="0"/>
                <a:cs typeface="Times New Roman" pitchFamily="18" charset="0"/>
              </a:rPr>
              <a:t> </a:t>
            </a:r>
            <a:r>
              <a:rPr lang="fr-FR" sz="2400" b="1" i="1" dirty="0" smtClean="0">
                <a:latin typeface="Times New Roman" pitchFamily="18" charset="0"/>
                <a:cs typeface="Times New Roman" pitchFamily="18" charset="0"/>
              </a:rPr>
              <a:t>traitement psychotrope</a:t>
            </a:r>
            <a:r>
              <a:rPr lang="fr-FR" sz="2400" dirty="0" smtClean="0">
                <a:latin typeface="Times New Roman" pitchFamily="18" charset="0"/>
                <a:cs typeface="Times New Roman" pitchFamily="18" charset="0"/>
              </a:rPr>
              <a:t> sera fonction de la pathologie sous-jacente :</a:t>
            </a:r>
          </a:p>
          <a:p>
            <a:endParaRPr lang="fr-FR" sz="2400" dirty="0" smtClean="0">
              <a:latin typeface="Times New Roman" pitchFamily="18" charset="0"/>
              <a:cs typeface="Times New Roman" pitchFamily="18" charset="0"/>
            </a:endParaRPr>
          </a:p>
          <a:p>
            <a:pPr algn="ctr"/>
            <a:r>
              <a:rPr lang="fr-FR" sz="2400" b="1" dirty="0" smtClean="0">
                <a:solidFill>
                  <a:schemeClr val="accent1">
                    <a:lumMod val="60000"/>
                    <a:lumOff val="40000"/>
                  </a:schemeClr>
                </a:solidFill>
                <a:latin typeface="Times New Roman" pitchFamily="18" charset="0"/>
                <a:cs typeface="Times New Roman" pitchFamily="18" charset="0"/>
              </a:rPr>
              <a:t>   Tenir compte de la levée d’inhibition en début de traitement antidépresseur, imposant une surveillance de l’entourage voir une association avec un traitement sédatif.</a:t>
            </a:r>
          </a:p>
          <a:p>
            <a:endParaRPr lang="fr-FR" sz="2400" dirty="0" smtClean="0">
              <a:latin typeface="Times New Roman" pitchFamily="18" charset="0"/>
              <a:cs typeface="Times New Roman" pitchFamily="18" charset="0"/>
            </a:endParaRPr>
          </a:p>
          <a:p>
            <a:pPr>
              <a:lnSpc>
                <a:spcPct val="150000"/>
              </a:lnSpc>
              <a:buClr>
                <a:srgbClr val="00B0F0"/>
              </a:buClr>
              <a:buFont typeface="Wingdings" pitchFamily="2" charset="2"/>
              <a:buChar char="Ø"/>
            </a:pPr>
            <a:r>
              <a:rPr lang="fr-FR" sz="2400" dirty="0" smtClean="0">
                <a:latin typeface="Times New Roman" pitchFamily="18" charset="0"/>
                <a:cs typeface="Times New Roman" pitchFamily="18" charset="0"/>
              </a:rPr>
              <a:t> Une </a:t>
            </a:r>
            <a:r>
              <a:rPr lang="fr-FR" sz="2400" b="1" i="1" dirty="0" smtClean="0">
                <a:latin typeface="Times New Roman" pitchFamily="18" charset="0"/>
                <a:cs typeface="Times New Roman" pitchFamily="18" charset="0"/>
              </a:rPr>
              <a:t>psychothérapie</a:t>
            </a:r>
            <a:r>
              <a:rPr lang="fr-FR" sz="2400" dirty="0" smtClean="0">
                <a:latin typeface="Times New Roman" pitchFamily="18" charset="0"/>
                <a:cs typeface="Times New Roman" pitchFamily="18" charset="0"/>
              </a:rPr>
              <a:t> sera associée à la prise en charge du patient, le plus précocement possible.</a:t>
            </a:r>
          </a:p>
          <a:p>
            <a:pPr>
              <a:lnSpc>
                <a:spcPct val="150000"/>
              </a:lnSpc>
            </a:pPr>
            <a:r>
              <a:rPr lang="fr-FR" sz="2400" dirty="0" smtClean="0">
                <a:latin typeface="Times New Roman" pitchFamily="18" charset="0"/>
                <a:cs typeface="Times New Roman" pitchFamily="18" charset="0"/>
              </a:rPr>
              <a:t>Il faut assurer une continuité des soins dés le début de la prise en charge du patient, et organiser un suivi après la crise suicidaire ou après la tentative de suicide.</a:t>
            </a:r>
            <a:endParaRPr lang="fr-FR" sz="24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143240" y="785794"/>
            <a:ext cx="2714644"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fr-FR" sz="2800" b="1" i="1" dirty="0" smtClean="0">
                <a:latin typeface="Times New Roman" pitchFamily="18" charset="0"/>
                <a:cs typeface="Times New Roman" pitchFamily="18" charset="0"/>
              </a:rPr>
              <a:t>PRÉVENTION</a:t>
            </a:r>
            <a:r>
              <a:rPr lang="fr-FR" dirty="0" smtClean="0"/>
              <a:t> </a:t>
            </a:r>
            <a:endParaRPr lang="fr-FR" dirty="0"/>
          </a:p>
        </p:txBody>
      </p:sp>
      <p:cxnSp>
        <p:nvCxnSpPr>
          <p:cNvPr id="4" name="Connecteur droit avec flèche 3"/>
          <p:cNvCxnSpPr/>
          <p:nvPr/>
        </p:nvCxnSpPr>
        <p:spPr>
          <a:xfrm rot="10800000" flipV="1">
            <a:off x="1714480" y="1714488"/>
            <a:ext cx="1285884" cy="114300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6" name="Connecteur droit avec flèche 5"/>
          <p:cNvCxnSpPr/>
          <p:nvPr/>
        </p:nvCxnSpPr>
        <p:spPr>
          <a:xfrm rot="5400000">
            <a:off x="3822695" y="2535231"/>
            <a:ext cx="1357322"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8" name="Connecteur droit avec flèche 7"/>
          <p:cNvCxnSpPr/>
          <p:nvPr/>
        </p:nvCxnSpPr>
        <p:spPr>
          <a:xfrm>
            <a:off x="5715008" y="1643050"/>
            <a:ext cx="1571636" cy="107157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1" name="ZoneTexte 10"/>
          <p:cNvSpPr txBox="1"/>
          <p:nvPr/>
        </p:nvSpPr>
        <p:spPr>
          <a:xfrm>
            <a:off x="0" y="3000372"/>
            <a:ext cx="2357454" cy="1938992"/>
          </a:xfrm>
          <a:prstGeom prst="rect">
            <a:avLst/>
          </a:prstGeom>
          <a:noFill/>
        </p:spPr>
        <p:txBody>
          <a:bodyPr wrap="square" rtlCol="0">
            <a:spAutoFit/>
          </a:bodyPr>
          <a:lstStyle/>
          <a:p>
            <a:pPr algn="ctr"/>
            <a:r>
              <a:rPr lang="fr-FR" sz="2400" b="1" i="1" u="sng" dirty="0" smtClean="0">
                <a:solidFill>
                  <a:srgbClr val="7030A0"/>
                </a:solidFill>
                <a:latin typeface="Times New Roman" pitchFamily="18" charset="0"/>
                <a:cs typeface="Times New Roman" pitchFamily="18" charset="0"/>
              </a:rPr>
              <a:t>Primaire</a:t>
            </a:r>
            <a:r>
              <a:rPr lang="fr-FR" sz="2400" dirty="0" smtClean="0">
                <a:latin typeface="Times New Roman" pitchFamily="18" charset="0"/>
                <a:cs typeface="Times New Roman" pitchFamily="18" charset="0"/>
              </a:rPr>
              <a:t> </a:t>
            </a:r>
          </a:p>
          <a:p>
            <a:pPr algn="ctr"/>
            <a:r>
              <a:rPr lang="fr-FR" sz="2400" dirty="0" smtClean="0">
                <a:latin typeface="Times New Roman" pitchFamily="18" charset="0"/>
                <a:cs typeface="Times New Roman" pitchFamily="18" charset="0"/>
              </a:rPr>
              <a:t>Temps idéal </a:t>
            </a:r>
          </a:p>
          <a:p>
            <a:pPr algn="ctr"/>
            <a:r>
              <a:rPr lang="fr-FR" sz="2400" dirty="0" smtClean="0">
                <a:latin typeface="Times New Roman" pitchFamily="18" charset="0"/>
                <a:cs typeface="Times New Roman" pitchFamily="18" charset="0"/>
              </a:rPr>
              <a:t>Pour éviter le passage </a:t>
            </a:r>
          </a:p>
          <a:p>
            <a:pPr algn="ctr"/>
            <a:r>
              <a:rPr lang="fr-FR" sz="2400" dirty="0" smtClean="0">
                <a:latin typeface="Times New Roman" pitchFamily="18" charset="0"/>
                <a:cs typeface="Times New Roman" pitchFamily="18" charset="0"/>
              </a:rPr>
              <a:t>À l’acte </a:t>
            </a:r>
            <a:endParaRPr lang="fr-FR" sz="2400" dirty="0">
              <a:latin typeface="Times New Roman" pitchFamily="18" charset="0"/>
              <a:cs typeface="Times New Roman" pitchFamily="18" charset="0"/>
            </a:endParaRPr>
          </a:p>
        </p:txBody>
      </p:sp>
      <p:sp>
        <p:nvSpPr>
          <p:cNvPr id="12" name="ZoneTexte 11"/>
          <p:cNvSpPr txBox="1"/>
          <p:nvPr/>
        </p:nvSpPr>
        <p:spPr>
          <a:xfrm>
            <a:off x="3428992" y="3643314"/>
            <a:ext cx="2330318" cy="1938992"/>
          </a:xfrm>
          <a:prstGeom prst="rect">
            <a:avLst/>
          </a:prstGeom>
          <a:noFill/>
        </p:spPr>
        <p:txBody>
          <a:bodyPr wrap="none" rtlCol="0">
            <a:spAutoFit/>
          </a:bodyPr>
          <a:lstStyle/>
          <a:p>
            <a:pPr algn="ctr"/>
            <a:r>
              <a:rPr lang="fr-FR" sz="2400" b="1" i="1" u="sng" dirty="0" smtClean="0">
                <a:solidFill>
                  <a:srgbClr val="7030A0"/>
                </a:solidFill>
                <a:latin typeface="Times New Roman" pitchFamily="18" charset="0"/>
                <a:cs typeface="Times New Roman" pitchFamily="18" charset="0"/>
              </a:rPr>
              <a:t>Secondaire</a:t>
            </a:r>
            <a:r>
              <a:rPr lang="fr-FR" sz="2400" dirty="0" smtClean="0">
                <a:latin typeface="Times New Roman" pitchFamily="18" charset="0"/>
                <a:cs typeface="Times New Roman" pitchFamily="18" charset="0"/>
              </a:rPr>
              <a:t> </a:t>
            </a:r>
          </a:p>
          <a:p>
            <a:pPr algn="ctr"/>
            <a:r>
              <a:rPr lang="fr-FR" sz="2400" dirty="0" err="1" smtClean="0">
                <a:latin typeface="Times New Roman" pitchFamily="18" charset="0"/>
                <a:cs typeface="Times New Roman" pitchFamily="18" charset="0"/>
              </a:rPr>
              <a:t>Pdt</a:t>
            </a:r>
            <a:r>
              <a:rPr lang="fr-FR" sz="2400" dirty="0" smtClean="0">
                <a:latin typeface="Times New Roman" pitchFamily="18" charset="0"/>
                <a:cs typeface="Times New Roman" pitchFamily="18" charset="0"/>
              </a:rPr>
              <a:t> la crise </a:t>
            </a:r>
          </a:p>
          <a:p>
            <a:pPr algn="ctr"/>
            <a:r>
              <a:rPr lang="fr-FR" sz="2400" dirty="0" smtClean="0">
                <a:latin typeface="Times New Roman" pitchFamily="18" charset="0"/>
                <a:cs typeface="Times New Roman" pitchFamily="18" charset="0"/>
              </a:rPr>
              <a:t>Hospitalisation</a:t>
            </a:r>
          </a:p>
          <a:p>
            <a:pPr algn="ctr"/>
            <a:r>
              <a:rPr lang="fr-FR" sz="2400" dirty="0" smtClean="0">
                <a:latin typeface="Times New Roman" pitchFamily="18" charset="0"/>
                <a:cs typeface="Times New Roman" pitchFamily="18" charset="0"/>
              </a:rPr>
              <a:t> d’urgence contre</a:t>
            </a:r>
          </a:p>
          <a:p>
            <a:pPr algn="ctr"/>
            <a:r>
              <a:rPr lang="fr-FR" sz="2400" dirty="0" smtClean="0">
                <a:latin typeface="Times New Roman" pitchFamily="18" charset="0"/>
                <a:cs typeface="Times New Roman" pitchFamily="18" charset="0"/>
              </a:rPr>
              <a:t> son gréé  </a:t>
            </a:r>
            <a:endParaRPr lang="fr-FR" sz="2400" dirty="0">
              <a:latin typeface="Times New Roman" pitchFamily="18" charset="0"/>
              <a:cs typeface="Times New Roman" pitchFamily="18" charset="0"/>
            </a:endParaRPr>
          </a:p>
        </p:txBody>
      </p:sp>
      <p:sp>
        <p:nvSpPr>
          <p:cNvPr id="13" name="ZoneTexte 12"/>
          <p:cNvSpPr txBox="1"/>
          <p:nvPr/>
        </p:nvSpPr>
        <p:spPr>
          <a:xfrm>
            <a:off x="6072198" y="2857496"/>
            <a:ext cx="2640466" cy="830997"/>
          </a:xfrm>
          <a:prstGeom prst="rect">
            <a:avLst/>
          </a:prstGeom>
          <a:noFill/>
        </p:spPr>
        <p:txBody>
          <a:bodyPr wrap="none" rtlCol="0">
            <a:spAutoFit/>
          </a:bodyPr>
          <a:lstStyle/>
          <a:p>
            <a:pPr algn="ctr"/>
            <a:r>
              <a:rPr lang="fr-FR" sz="2400" b="1" i="1" u="sng" dirty="0" smtClean="0">
                <a:solidFill>
                  <a:srgbClr val="7030A0"/>
                </a:solidFill>
                <a:latin typeface="Times New Roman" pitchFamily="18" charset="0"/>
                <a:cs typeface="Times New Roman" pitchFamily="18" charset="0"/>
              </a:rPr>
              <a:t>Tertiaire</a:t>
            </a:r>
            <a:r>
              <a:rPr lang="fr-FR" sz="2400" dirty="0" smtClean="0">
                <a:latin typeface="Times New Roman" pitchFamily="18" charset="0"/>
                <a:cs typeface="Times New Roman" pitchFamily="18" charset="0"/>
              </a:rPr>
              <a:t> </a:t>
            </a:r>
          </a:p>
          <a:p>
            <a:pPr algn="ctr"/>
            <a:r>
              <a:rPr lang="fr-FR" sz="2400" dirty="0" smtClean="0">
                <a:latin typeface="Times New Roman" pitchFamily="18" charset="0"/>
                <a:cs typeface="Times New Roman" pitchFamily="18" charset="0"/>
              </a:rPr>
              <a:t>Celle de la récidive </a:t>
            </a:r>
            <a:endParaRPr lang="fr-FR" sz="24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00298" y="857232"/>
            <a:ext cx="3611886" cy="707886"/>
          </a:xfrm>
          <a:prstGeom prst="rect">
            <a:avLst/>
          </a:prstGeom>
          <a:noFill/>
        </p:spPr>
        <p:txBody>
          <a:bodyPr wrap="none" rtlCol="0">
            <a:spAutoFit/>
          </a:bodyPr>
          <a:lstStyle/>
          <a:p>
            <a:r>
              <a:rPr lang="fr-FR" sz="4000" b="1" i="1" u="sng" dirty="0" smtClean="0">
                <a:solidFill>
                  <a:srgbClr val="D60093"/>
                </a:solidFill>
                <a:latin typeface="Times New Roman" pitchFamily="18" charset="0"/>
                <a:cs typeface="Times New Roman" pitchFamily="18" charset="0"/>
              </a:rPr>
              <a:t>DEFINITIONS</a:t>
            </a:r>
            <a:r>
              <a:rPr lang="fr-FR" dirty="0" smtClean="0"/>
              <a:t> </a:t>
            </a:r>
            <a:endParaRPr lang="fr-FR" dirty="0"/>
          </a:p>
        </p:txBody>
      </p:sp>
      <p:sp>
        <p:nvSpPr>
          <p:cNvPr id="3" name="Rectangle 2"/>
          <p:cNvSpPr/>
          <p:nvPr/>
        </p:nvSpPr>
        <p:spPr>
          <a:xfrm>
            <a:off x="428596" y="2000240"/>
            <a:ext cx="8286808" cy="3416320"/>
          </a:xfrm>
          <a:prstGeom prst="rect">
            <a:avLst/>
          </a:prstGeom>
        </p:spPr>
        <p:txBody>
          <a:bodyPr wrap="square">
            <a:spAutoFit/>
          </a:bodyPr>
          <a:lstStyle/>
          <a:p>
            <a:pPr>
              <a:lnSpc>
                <a:spcPct val="150000"/>
              </a:lnSpc>
              <a:buClr>
                <a:srgbClr val="00B050"/>
              </a:buClr>
              <a:buFont typeface="Wingdings" pitchFamily="2" charset="2"/>
              <a:buChar char="Ø"/>
            </a:pPr>
            <a:r>
              <a:rPr lang="en-GB" sz="2400" dirty="0" smtClean="0">
                <a:latin typeface="Times New Roman" pitchFamily="18" charset="0"/>
                <a:cs typeface="Times New Roman" pitchFamily="18" charset="0"/>
              </a:rPr>
              <a:t>   Le suicide,</a:t>
            </a:r>
            <a:r>
              <a:rPr lang="en-GB" sz="2400" b="1" dirty="0" smtClean="0">
                <a:latin typeface="Times New Roman" pitchFamily="18" charset="0"/>
                <a:cs typeface="Times New Roman" pitchFamily="18" charset="0"/>
              </a:rPr>
              <a:t> </a:t>
            </a:r>
            <a:r>
              <a:rPr lang="en-GB" sz="2400" dirty="0" smtClean="0">
                <a:latin typeface="Times New Roman" pitchFamily="18" charset="0"/>
                <a:cs typeface="Times New Roman" pitchFamily="18" charset="0"/>
              </a:rPr>
              <a:t>le meurtre de soi-même</a:t>
            </a:r>
            <a:r>
              <a:rPr lang="en-GB" sz="2400" b="1" dirty="0" smtClean="0">
                <a:latin typeface="Times New Roman" pitchFamily="18" charset="0"/>
                <a:cs typeface="Times New Roman" pitchFamily="18" charset="0"/>
              </a:rPr>
              <a:t>,</a:t>
            </a:r>
            <a:r>
              <a:rPr lang="en-GB" sz="2400" dirty="0" smtClean="0">
                <a:latin typeface="Times New Roman" pitchFamily="18" charset="0"/>
                <a:cs typeface="Times New Roman" pitchFamily="18" charset="0"/>
              </a:rPr>
              <a:t> action de se donner volontairement la mort. </a:t>
            </a:r>
            <a:endParaRPr lang="fr-FR" sz="2400" dirty="0" smtClean="0">
              <a:solidFill>
                <a:srgbClr val="000000"/>
              </a:solidFill>
              <a:latin typeface="Times New Roman" pitchFamily="18" charset="0"/>
              <a:ea typeface="Arial Unicode MS" pitchFamily="34" charset="-128"/>
              <a:cs typeface="Times New Roman" pitchFamily="18" charset="0"/>
            </a:endParaRPr>
          </a:p>
          <a:p>
            <a:pPr>
              <a:lnSpc>
                <a:spcPct val="150000"/>
              </a:lnSpc>
              <a:buClr>
                <a:srgbClr val="00B050"/>
              </a:buClr>
              <a:buFont typeface="Wingdings" pitchFamily="2" charset="2"/>
              <a:buChar char="Ø"/>
            </a:pPr>
            <a:r>
              <a:rPr lang="en-GB" sz="2400" dirty="0" smtClean="0">
                <a:solidFill>
                  <a:srgbClr val="000000"/>
                </a:solidFill>
                <a:latin typeface="Times New Roman" pitchFamily="18" charset="0"/>
                <a:cs typeface="Times New Roman" pitchFamily="18" charset="0"/>
              </a:rPr>
              <a:t>   Le mot suicide est applicable à l'acte de se tuer d'une manière habituellement </a:t>
            </a:r>
            <a:r>
              <a:rPr lang="en-GB" sz="2400" u="sng" dirty="0" smtClean="0">
                <a:solidFill>
                  <a:srgbClr val="FF0000"/>
                </a:solidFill>
                <a:latin typeface="Times New Roman" pitchFamily="18" charset="0"/>
                <a:cs typeface="Times New Roman" pitchFamily="18" charset="0"/>
              </a:rPr>
              <a:t>consciente</a:t>
            </a:r>
            <a:r>
              <a:rPr lang="en-GB" sz="2400" dirty="0" smtClean="0">
                <a:solidFill>
                  <a:srgbClr val="000000"/>
                </a:solidFill>
                <a:latin typeface="Times New Roman" pitchFamily="18" charset="0"/>
                <a:cs typeface="Times New Roman" pitchFamily="18" charset="0"/>
              </a:rPr>
              <a:t> en prenant la mort comme moyen et comme fin</a:t>
            </a:r>
          </a:p>
          <a:p>
            <a:pPr>
              <a:lnSpc>
                <a:spcPct val="150000"/>
              </a:lnSpc>
            </a:pPr>
            <a:endParaRPr lang="fr-FR" sz="24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1071546"/>
            <a:ext cx="8501122" cy="5632311"/>
          </a:xfrm>
          <a:prstGeom prst="rect">
            <a:avLst/>
          </a:prstGeom>
        </p:spPr>
        <p:txBody>
          <a:bodyPr wrap="square">
            <a:spAutoFit/>
          </a:bodyPr>
          <a:lstStyle/>
          <a:p>
            <a:pPr>
              <a:lnSpc>
                <a:spcPct val="150000"/>
              </a:lnSpc>
              <a:buClr>
                <a:srgbClr val="7030A0"/>
              </a:buClr>
              <a:buFont typeface="Wingdings" pitchFamily="2" charset="2"/>
              <a:buChar char="Ø"/>
            </a:pPr>
            <a:r>
              <a:rPr lang="fr-FR" sz="2400" dirty="0" smtClean="0">
                <a:latin typeface="Times New Roman" pitchFamily="18" charset="0"/>
                <a:cs typeface="Times New Roman" pitchFamily="18" charset="0"/>
              </a:rPr>
              <a:t>La tentative de suicide est une cause fréquente de consultation en urgence psychiatrique.</a:t>
            </a:r>
          </a:p>
          <a:p>
            <a:pPr>
              <a:lnSpc>
                <a:spcPct val="150000"/>
              </a:lnSpc>
              <a:buClr>
                <a:srgbClr val="7030A0"/>
              </a:buClr>
              <a:buFont typeface="Wingdings" pitchFamily="2" charset="2"/>
              <a:buChar char="Ø"/>
            </a:pPr>
            <a:r>
              <a:rPr lang="fr-FR" sz="2400" dirty="0" smtClean="0">
                <a:latin typeface="Times New Roman" pitchFamily="18" charset="0"/>
                <a:cs typeface="Times New Roman" pitchFamily="18" charset="0"/>
              </a:rPr>
              <a:t>Devant toute TS, il faut toujours rechercher une pathologie psychiatrique associé.</a:t>
            </a:r>
          </a:p>
          <a:p>
            <a:pPr>
              <a:lnSpc>
                <a:spcPct val="150000"/>
              </a:lnSpc>
              <a:buClr>
                <a:srgbClr val="7030A0"/>
              </a:buClr>
              <a:buFont typeface="Wingdings" pitchFamily="2" charset="2"/>
              <a:buChar char="Ø"/>
            </a:pPr>
            <a:r>
              <a:rPr lang="fr-FR" sz="2400" dirty="0" smtClean="0">
                <a:latin typeface="Times New Roman" pitchFamily="18" charset="0"/>
                <a:cs typeface="Times New Roman" pitchFamily="18" charset="0"/>
              </a:rPr>
              <a:t>La prise en charge est pluridisciplinaire de la crise suicidaire.</a:t>
            </a:r>
          </a:p>
          <a:p>
            <a:pPr>
              <a:lnSpc>
                <a:spcPct val="150000"/>
              </a:lnSpc>
              <a:buClr>
                <a:srgbClr val="7030A0"/>
              </a:buClr>
              <a:buFont typeface="Wingdings" pitchFamily="2" charset="2"/>
              <a:buChar char="Ø"/>
            </a:pPr>
            <a:r>
              <a:rPr lang="fr-FR" sz="2400" dirty="0" smtClean="0">
                <a:latin typeface="Times New Roman" pitchFamily="18" charset="0"/>
                <a:cs typeface="Times New Roman" pitchFamily="18" charset="0"/>
              </a:rPr>
              <a:t>L’évaluation du risque suicidaire et de la récidive seront importants dans la prise en charge.</a:t>
            </a:r>
          </a:p>
          <a:p>
            <a:pPr>
              <a:lnSpc>
                <a:spcPct val="150000"/>
              </a:lnSpc>
              <a:buClr>
                <a:srgbClr val="7030A0"/>
              </a:buClr>
              <a:buFont typeface="Wingdings" pitchFamily="2" charset="2"/>
              <a:buChar char="Ø"/>
            </a:pPr>
            <a:r>
              <a:rPr lang="fr-FR" sz="2400" dirty="0" smtClean="0">
                <a:latin typeface="Times New Roman" pitchFamily="18" charset="0"/>
                <a:cs typeface="Times New Roman" pitchFamily="18" charset="0"/>
              </a:rPr>
              <a:t>Il faut prendre en compte les interrelations de l’individu avec son entourage et avec l’ensemble de l’entourage social.</a:t>
            </a:r>
          </a:p>
          <a:p>
            <a:pPr>
              <a:lnSpc>
                <a:spcPct val="150000"/>
              </a:lnSpc>
              <a:buClr>
                <a:srgbClr val="7030A0"/>
              </a:buClr>
              <a:buFont typeface="Wingdings" pitchFamily="2" charset="2"/>
              <a:buChar char="Ø"/>
            </a:pPr>
            <a:r>
              <a:rPr lang="fr-FR" sz="2400" dirty="0" smtClean="0">
                <a:latin typeface="Times New Roman" pitchFamily="18" charset="0"/>
                <a:cs typeface="Times New Roman" pitchFamily="18" charset="0"/>
              </a:rPr>
              <a:t>Sensibiliser les médecins des autres spécialités.</a:t>
            </a:r>
            <a:endParaRPr lang="fr-FR" sz="2400" dirty="0">
              <a:latin typeface="Times New Roman" pitchFamily="18" charset="0"/>
              <a:cs typeface="Times New Roman" pitchFamily="18" charset="0"/>
            </a:endParaRPr>
          </a:p>
        </p:txBody>
      </p:sp>
      <p:sp>
        <p:nvSpPr>
          <p:cNvPr id="3" name="Rectangle 2"/>
          <p:cNvSpPr/>
          <p:nvPr/>
        </p:nvSpPr>
        <p:spPr>
          <a:xfrm>
            <a:off x="2571736" y="214290"/>
            <a:ext cx="3517310" cy="707886"/>
          </a:xfrm>
          <a:prstGeom prst="rect">
            <a:avLst/>
          </a:prstGeom>
        </p:spPr>
        <p:txBody>
          <a:bodyPr wrap="none">
            <a:spAutoFit/>
          </a:bodyPr>
          <a:lstStyle/>
          <a:p>
            <a:r>
              <a:rPr lang="fr-FR" sz="4000" b="1" i="1" u="sng" dirty="0" smtClean="0">
                <a:solidFill>
                  <a:srgbClr val="D60093"/>
                </a:solidFill>
                <a:latin typeface="Times New Roman" pitchFamily="18" charset="0"/>
                <a:cs typeface="Times New Roman" pitchFamily="18" charset="0"/>
              </a:rPr>
              <a:t>CONCLUSION</a:t>
            </a:r>
            <a:endParaRPr lang="fr-FR" sz="4000" b="1" i="1" u="sng" dirty="0">
              <a:solidFill>
                <a:srgbClr val="D60093"/>
              </a:solidFill>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le-manager-urbain.com/wp-content/uploads/2014/03/Merci.jpg"/>
          <p:cNvPicPr>
            <a:picLocks noChangeAspect="1" noChangeArrowheads="1"/>
          </p:cNvPicPr>
          <p:nvPr/>
        </p:nvPicPr>
        <p:blipFill>
          <a:blip r:embed="rId2"/>
          <a:srcRect/>
          <a:stretch>
            <a:fillRect/>
          </a:stretch>
        </p:blipFill>
        <p:spPr bwMode="auto">
          <a:xfrm>
            <a:off x="0" y="0"/>
            <a:ext cx="9144000" cy="685800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857232"/>
            <a:ext cx="8001056" cy="4524315"/>
          </a:xfrm>
          <a:prstGeom prst="rect">
            <a:avLst/>
          </a:prstGeom>
        </p:spPr>
        <p:txBody>
          <a:bodyPr wrap="square">
            <a:spAutoFit/>
          </a:bodyPr>
          <a:lstStyle/>
          <a:p>
            <a:pPr>
              <a:lnSpc>
                <a:spcPct val="150000"/>
              </a:lnSpc>
            </a:pPr>
            <a:r>
              <a:rPr lang="fr-FR" sz="2400" b="1" i="1" u="sng" dirty="0" smtClean="0">
                <a:solidFill>
                  <a:srgbClr val="FF0000"/>
                </a:solidFill>
                <a:latin typeface="Times New Roman" pitchFamily="18" charset="0"/>
                <a:cs typeface="Times New Roman" pitchFamily="18" charset="0"/>
              </a:rPr>
              <a:t>Tentative de suicide (TS) </a:t>
            </a:r>
            <a:r>
              <a:rPr lang="fr-FR" sz="2400" dirty="0" smtClean="0">
                <a:latin typeface="Times New Roman" pitchFamily="18" charset="0"/>
                <a:cs typeface="Times New Roman" pitchFamily="18" charset="0"/>
              </a:rPr>
              <a:t>: conduite ayant pour but de se donner la mort sans y aboutit.</a:t>
            </a:r>
          </a:p>
          <a:p>
            <a:pPr>
              <a:lnSpc>
                <a:spcPct val="150000"/>
              </a:lnSpc>
            </a:pPr>
            <a:r>
              <a:rPr lang="fr-FR" sz="2400" b="1" i="1" u="sng" dirty="0" smtClean="0">
                <a:solidFill>
                  <a:srgbClr val="FF0000"/>
                </a:solidFill>
                <a:latin typeface="Times New Roman" pitchFamily="18" charset="0"/>
                <a:cs typeface="Times New Roman" pitchFamily="18" charset="0"/>
              </a:rPr>
              <a:t>Suicidé</a:t>
            </a:r>
            <a:r>
              <a:rPr lang="fr-FR" sz="2400" dirty="0" smtClean="0">
                <a:latin typeface="Times New Roman" pitchFamily="18" charset="0"/>
                <a:cs typeface="Times New Roman" pitchFamily="18" charset="0"/>
              </a:rPr>
              <a:t> : individu qui s’est donné la mort volontairement.</a:t>
            </a:r>
          </a:p>
          <a:p>
            <a:pPr>
              <a:lnSpc>
                <a:spcPct val="150000"/>
              </a:lnSpc>
            </a:pPr>
            <a:r>
              <a:rPr lang="fr-FR" sz="2400" b="1" i="1" u="sng" dirty="0" smtClean="0">
                <a:solidFill>
                  <a:srgbClr val="FF0000"/>
                </a:solidFill>
                <a:latin typeface="Times New Roman" pitchFamily="18" charset="0"/>
                <a:cs typeface="Times New Roman" pitchFamily="18" charset="0"/>
              </a:rPr>
              <a:t>Suicidant</a:t>
            </a:r>
            <a:r>
              <a:rPr lang="fr-FR" sz="2400" dirty="0" smtClean="0">
                <a:latin typeface="Times New Roman" pitchFamily="18" charset="0"/>
                <a:cs typeface="Times New Roman" pitchFamily="18" charset="0"/>
              </a:rPr>
              <a:t> : individu survivant à une TS.</a:t>
            </a:r>
          </a:p>
          <a:p>
            <a:pPr>
              <a:lnSpc>
                <a:spcPct val="150000"/>
              </a:lnSpc>
            </a:pPr>
            <a:r>
              <a:rPr lang="fr-FR" sz="2400" b="1" i="1" u="sng" dirty="0" smtClean="0">
                <a:solidFill>
                  <a:srgbClr val="FF0000"/>
                </a:solidFill>
                <a:latin typeface="Times New Roman" pitchFamily="18" charset="0"/>
                <a:cs typeface="Times New Roman" pitchFamily="18" charset="0"/>
              </a:rPr>
              <a:t>Suicidaire</a:t>
            </a:r>
            <a:r>
              <a:rPr lang="fr-FR" sz="2400" dirty="0" smtClean="0">
                <a:latin typeface="Times New Roman" pitchFamily="18" charset="0"/>
                <a:cs typeface="Times New Roman" pitchFamily="18" charset="0"/>
              </a:rPr>
              <a:t> : individu ayant des idées ou exprimant verbalement ou par son comportement des menaces de suicide.</a:t>
            </a:r>
          </a:p>
          <a:p>
            <a:pPr>
              <a:lnSpc>
                <a:spcPct val="150000"/>
              </a:lnSpc>
            </a:pPr>
            <a:r>
              <a:rPr lang="fr-FR" sz="2400" b="1" i="1" u="sng" dirty="0" smtClean="0">
                <a:solidFill>
                  <a:srgbClr val="FF0000"/>
                </a:solidFill>
                <a:latin typeface="Times New Roman" pitchFamily="18" charset="0"/>
                <a:cs typeface="Times New Roman" pitchFamily="18" charset="0"/>
              </a:rPr>
              <a:t>Crise suicidaire </a:t>
            </a:r>
            <a:r>
              <a:rPr lang="fr-FR" sz="2400" dirty="0" smtClean="0">
                <a:latin typeface="Times New Roman" pitchFamily="18" charset="0"/>
                <a:cs typeface="Times New Roman" pitchFamily="18" charset="0"/>
              </a:rPr>
              <a:t>: crise psychique dont le risque majeur est le suicide</a:t>
            </a:r>
            <a:endParaRPr lang="fr-FR" sz="24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1571612"/>
            <a:ext cx="8143932" cy="3970318"/>
          </a:xfrm>
          <a:prstGeom prst="rect">
            <a:avLst/>
          </a:prstGeom>
        </p:spPr>
        <p:txBody>
          <a:bodyPr wrap="square">
            <a:spAutoFit/>
          </a:bodyPr>
          <a:lstStyle/>
          <a:p>
            <a:pPr>
              <a:lnSpc>
                <a:spcPct val="150000"/>
              </a:lnSpc>
              <a:buClr>
                <a:srgbClr val="7030A0"/>
              </a:buClr>
              <a:buFont typeface="Wingdings" pitchFamily="2" charset="2"/>
              <a:buChar char="Ø"/>
            </a:pPr>
            <a:r>
              <a:rPr lang="fr-FR" sz="2400" dirty="0" smtClean="0">
                <a:latin typeface="Times New Roman" pitchFamily="18" charset="0"/>
                <a:cs typeface="Times New Roman" pitchFamily="18" charset="0"/>
              </a:rPr>
              <a:t> Le suicide est la cause la plus fréquente d’urgence</a:t>
            </a:r>
          </a:p>
          <a:p>
            <a:pPr>
              <a:lnSpc>
                <a:spcPct val="150000"/>
              </a:lnSpc>
              <a:buClr>
                <a:srgbClr val="7030A0"/>
              </a:buClr>
            </a:pPr>
            <a:r>
              <a:rPr lang="fr-FR" sz="2400" dirty="0" smtClean="0">
                <a:latin typeface="Times New Roman" pitchFamily="18" charset="0"/>
                <a:cs typeface="Times New Roman" pitchFamily="18" charset="0"/>
              </a:rPr>
              <a:t>      psychiatrique.</a:t>
            </a:r>
          </a:p>
          <a:p>
            <a:pPr>
              <a:lnSpc>
                <a:spcPct val="150000"/>
              </a:lnSpc>
              <a:buClr>
                <a:srgbClr val="7030A0"/>
              </a:buClr>
              <a:buFont typeface="Wingdings" pitchFamily="2" charset="2"/>
              <a:buChar char="Ø"/>
            </a:pPr>
            <a:r>
              <a:rPr lang="fr-FR" sz="2400" dirty="0" smtClean="0">
                <a:latin typeface="Times New Roman" pitchFamily="18" charset="0"/>
                <a:cs typeface="Times New Roman" pitchFamily="18" charset="0"/>
              </a:rPr>
              <a:t> Le risque suicidaire est difficile à identifier et à évaluer avec</a:t>
            </a:r>
          </a:p>
          <a:p>
            <a:pPr>
              <a:lnSpc>
                <a:spcPct val="150000"/>
              </a:lnSpc>
              <a:buClr>
                <a:srgbClr val="7030A0"/>
              </a:buClr>
            </a:pPr>
            <a:r>
              <a:rPr lang="fr-FR" sz="2400" dirty="0" smtClean="0">
                <a:latin typeface="Times New Roman" pitchFamily="18" charset="0"/>
                <a:cs typeface="Times New Roman" pitchFamily="18" charset="0"/>
              </a:rPr>
              <a:t>     certitude.</a:t>
            </a:r>
          </a:p>
          <a:p>
            <a:pPr>
              <a:lnSpc>
                <a:spcPct val="150000"/>
              </a:lnSpc>
              <a:buClr>
                <a:srgbClr val="7030A0"/>
              </a:buClr>
              <a:buFont typeface="Wingdings" pitchFamily="2" charset="2"/>
              <a:buChar char="Ø"/>
            </a:pPr>
            <a:r>
              <a:rPr lang="fr-FR" sz="2400" dirty="0" smtClean="0">
                <a:latin typeface="Times New Roman" pitchFamily="18" charset="0"/>
                <a:cs typeface="Times New Roman" pitchFamily="18" charset="0"/>
              </a:rPr>
              <a:t> Les idées et conduites suicidaires peuvent apparaître à</a:t>
            </a:r>
          </a:p>
          <a:p>
            <a:pPr>
              <a:lnSpc>
                <a:spcPct val="150000"/>
              </a:lnSpc>
              <a:buClr>
                <a:srgbClr val="7030A0"/>
              </a:buClr>
            </a:pPr>
            <a:r>
              <a:rPr lang="fr-FR" sz="2400" dirty="0" smtClean="0">
                <a:latin typeface="Times New Roman" pitchFamily="18" charset="0"/>
                <a:cs typeface="Times New Roman" pitchFamily="18" charset="0"/>
              </a:rPr>
              <a:t>     l’occasion de maladies mentales mais aussi à l’occasion</a:t>
            </a:r>
          </a:p>
          <a:p>
            <a:pPr>
              <a:lnSpc>
                <a:spcPct val="150000"/>
              </a:lnSpc>
              <a:buClr>
                <a:srgbClr val="7030A0"/>
              </a:buClr>
            </a:pPr>
            <a:r>
              <a:rPr lang="fr-FR" sz="2400" dirty="0" smtClean="0">
                <a:latin typeface="Times New Roman" pitchFamily="18" charset="0"/>
                <a:cs typeface="Times New Roman" pitchFamily="18" charset="0"/>
              </a:rPr>
              <a:t>     d’autres situations médicales et psychologiques</a:t>
            </a:r>
            <a:endParaRPr lang="fr-FR" sz="24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000100" y="642918"/>
            <a:ext cx="6876178" cy="707886"/>
          </a:xfrm>
          <a:prstGeom prst="rect">
            <a:avLst/>
          </a:prstGeom>
          <a:noFill/>
        </p:spPr>
        <p:txBody>
          <a:bodyPr wrap="none" rtlCol="0">
            <a:spAutoFit/>
          </a:bodyPr>
          <a:lstStyle/>
          <a:p>
            <a:r>
              <a:rPr lang="fr-FR" sz="4000" b="1" i="1" u="sng" dirty="0" smtClean="0">
                <a:solidFill>
                  <a:srgbClr val="D60093"/>
                </a:solidFill>
                <a:latin typeface="Times New Roman" pitchFamily="18" charset="0"/>
                <a:cs typeface="Times New Roman" pitchFamily="18" charset="0"/>
              </a:rPr>
              <a:t>INTERET DE LA QUESTION </a:t>
            </a:r>
            <a:endParaRPr lang="fr-FR" sz="4000" b="1" i="1" u="sng" dirty="0">
              <a:solidFill>
                <a:srgbClr val="D60093"/>
              </a:solidFill>
              <a:latin typeface="Times New Roman" pitchFamily="18" charset="0"/>
              <a:cs typeface="Times New Roman" pitchFamily="18" charset="0"/>
            </a:endParaRPr>
          </a:p>
        </p:txBody>
      </p:sp>
      <p:sp>
        <p:nvSpPr>
          <p:cNvPr id="3" name="ZoneTexte 2"/>
          <p:cNvSpPr txBox="1"/>
          <p:nvPr/>
        </p:nvSpPr>
        <p:spPr>
          <a:xfrm>
            <a:off x="1714480" y="2643182"/>
            <a:ext cx="5090689" cy="1687963"/>
          </a:xfrm>
          <a:prstGeom prst="rect">
            <a:avLst/>
          </a:prstGeom>
          <a:noFill/>
        </p:spPr>
        <p:txBody>
          <a:bodyPr wrap="none" rtlCol="0">
            <a:spAutoFit/>
          </a:bodyPr>
          <a:lstStyle/>
          <a:p>
            <a:pPr algn="ctr">
              <a:lnSpc>
                <a:spcPct val="150000"/>
              </a:lnSpc>
            </a:pPr>
            <a:r>
              <a:rPr lang="fr-FR" sz="2400" b="1" dirty="0" smtClean="0">
                <a:latin typeface="Times New Roman" pitchFamily="18" charset="0"/>
                <a:cs typeface="Times New Roman" pitchFamily="18" charset="0"/>
              </a:rPr>
              <a:t>Problème de sante publique </a:t>
            </a:r>
          </a:p>
          <a:p>
            <a:pPr algn="ctr">
              <a:lnSpc>
                <a:spcPct val="150000"/>
              </a:lnSpc>
            </a:pPr>
            <a:r>
              <a:rPr lang="fr-FR" sz="2400" b="1" dirty="0" smtClean="0">
                <a:latin typeface="Times New Roman" pitchFamily="18" charset="0"/>
                <a:cs typeface="Times New Roman" pitchFamily="18" charset="0"/>
              </a:rPr>
              <a:t>Problème de prise en charge </a:t>
            </a:r>
          </a:p>
          <a:p>
            <a:pPr algn="ctr">
              <a:lnSpc>
                <a:spcPct val="150000"/>
              </a:lnSpc>
            </a:pPr>
            <a:r>
              <a:rPr lang="fr-FR" sz="2400" b="1" dirty="0" smtClean="0">
                <a:latin typeface="Times New Roman" pitchFamily="18" charset="0"/>
                <a:cs typeface="Times New Roman" pitchFamily="18" charset="0"/>
              </a:rPr>
              <a:t>Le seul traitement reste la prévention</a:t>
            </a:r>
            <a:endParaRPr lang="fr-FR" sz="2400" b="1"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5984" y="428604"/>
            <a:ext cx="4373313" cy="707886"/>
          </a:xfrm>
          <a:prstGeom prst="rect">
            <a:avLst/>
          </a:prstGeom>
        </p:spPr>
        <p:txBody>
          <a:bodyPr wrap="none">
            <a:spAutoFit/>
          </a:bodyPr>
          <a:lstStyle/>
          <a:p>
            <a:r>
              <a:rPr lang="fr-FR" sz="4000" b="1" i="1" u="sng" dirty="0" smtClean="0">
                <a:solidFill>
                  <a:srgbClr val="D60093"/>
                </a:solidFill>
                <a:latin typeface="Times New Roman" pitchFamily="18" charset="0"/>
                <a:cs typeface="Times New Roman" pitchFamily="18" charset="0"/>
              </a:rPr>
              <a:t>EPIDÉMIOLOGIE</a:t>
            </a:r>
            <a:endParaRPr lang="fr-FR" sz="4000" b="1" i="1" u="sng" dirty="0">
              <a:solidFill>
                <a:srgbClr val="D60093"/>
              </a:solidFill>
              <a:latin typeface="Times New Roman" pitchFamily="18" charset="0"/>
              <a:cs typeface="Times New Roman" pitchFamily="18" charset="0"/>
            </a:endParaRPr>
          </a:p>
        </p:txBody>
      </p:sp>
      <p:sp>
        <p:nvSpPr>
          <p:cNvPr id="3" name="ZoneTexte 2"/>
          <p:cNvSpPr txBox="1"/>
          <p:nvPr/>
        </p:nvSpPr>
        <p:spPr>
          <a:xfrm>
            <a:off x="785786" y="1428736"/>
            <a:ext cx="7572428" cy="4524315"/>
          </a:xfrm>
          <a:prstGeom prst="rect">
            <a:avLst/>
          </a:prstGeom>
          <a:noFill/>
        </p:spPr>
        <p:txBody>
          <a:bodyPr wrap="square" rtlCol="0">
            <a:spAutoFit/>
          </a:bodyPr>
          <a:lstStyle/>
          <a:p>
            <a:pPr>
              <a:lnSpc>
                <a:spcPct val="150000"/>
              </a:lnSpc>
              <a:buClr>
                <a:srgbClr val="00B050"/>
              </a:buClr>
              <a:buFont typeface="Wingdings" pitchFamily="2" charset="2"/>
              <a:buChar char="v"/>
            </a:pPr>
            <a:r>
              <a:rPr lang="fr-FR" sz="2400" dirty="0" smtClean="0">
                <a:latin typeface="Times New Roman" pitchFamily="18" charset="0"/>
                <a:cs typeface="Times New Roman" pitchFamily="18" charset="0"/>
              </a:rPr>
              <a:t> Sa fréquence est sous évaluer dans le monde </a:t>
            </a:r>
          </a:p>
          <a:p>
            <a:pPr>
              <a:lnSpc>
                <a:spcPct val="150000"/>
              </a:lnSpc>
              <a:buClr>
                <a:srgbClr val="00B050"/>
              </a:buClr>
              <a:buFont typeface="Wingdings" pitchFamily="2" charset="2"/>
              <a:buChar char="v"/>
            </a:pPr>
            <a:r>
              <a:rPr lang="fr-FR" sz="2400" dirty="0" smtClean="0">
                <a:latin typeface="Times New Roman" pitchFamily="18" charset="0"/>
                <a:cs typeface="Times New Roman" pitchFamily="18" charset="0"/>
              </a:rPr>
              <a:t> Chez la femme ont a 1 suicide pour 31 TS </a:t>
            </a:r>
          </a:p>
          <a:p>
            <a:pPr>
              <a:lnSpc>
                <a:spcPct val="150000"/>
              </a:lnSpc>
              <a:buClr>
                <a:srgbClr val="00B050"/>
              </a:buClr>
              <a:buFont typeface="Wingdings" pitchFamily="2" charset="2"/>
              <a:buChar char="v"/>
            </a:pPr>
            <a:r>
              <a:rPr lang="fr-FR" sz="2400" dirty="0" smtClean="0">
                <a:latin typeface="Times New Roman" pitchFamily="18" charset="0"/>
                <a:cs typeface="Times New Roman" pitchFamily="18" charset="0"/>
              </a:rPr>
              <a:t> Chez l’homme ont a 1 suicide pour 7 TS </a:t>
            </a:r>
          </a:p>
          <a:p>
            <a:pPr>
              <a:lnSpc>
                <a:spcPct val="150000"/>
              </a:lnSpc>
              <a:buClr>
                <a:srgbClr val="00B050"/>
              </a:buClr>
              <a:buFont typeface="Wingdings" pitchFamily="2" charset="2"/>
              <a:buChar char="v"/>
            </a:pPr>
            <a:r>
              <a:rPr lang="fr-FR" sz="2400" dirty="0" smtClean="0">
                <a:latin typeface="Times New Roman" pitchFamily="18" charset="0"/>
                <a:cs typeface="Times New Roman" pitchFamily="18" charset="0"/>
              </a:rPr>
              <a:t> Age : plus fréquente chez les sujets de moins de 25ans et sujets âge et elle </a:t>
            </a:r>
          </a:p>
          <a:p>
            <a:pPr>
              <a:lnSpc>
                <a:spcPct val="150000"/>
              </a:lnSpc>
              <a:buClr>
                <a:srgbClr val="00B050"/>
              </a:buClr>
              <a:buFont typeface="Wingdings" pitchFamily="2" charset="2"/>
              <a:buChar char="v"/>
            </a:pPr>
            <a:r>
              <a:rPr lang="fr-FR" sz="2400" dirty="0" smtClean="0">
                <a:latin typeface="Times New Roman" pitchFamily="18" charset="0"/>
                <a:cs typeface="Times New Roman" pitchFamily="18" charset="0"/>
              </a:rPr>
              <a:t> Est rare avant 07 ans </a:t>
            </a:r>
          </a:p>
          <a:p>
            <a:pPr>
              <a:lnSpc>
                <a:spcPct val="150000"/>
              </a:lnSpc>
              <a:buClr>
                <a:srgbClr val="00B050"/>
              </a:buClr>
              <a:buFont typeface="Wingdings" pitchFamily="2" charset="2"/>
              <a:buChar char="v"/>
            </a:pPr>
            <a:r>
              <a:rPr lang="fr-FR" sz="2400" dirty="0" smtClean="0">
                <a:latin typeface="Times New Roman" pitchFamily="18" charset="0"/>
                <a:cs typeface="Times New Roman" pitchFamily="18" charset="0"/>
              </a:rPr>
              <a:t> En Algérie c’est l’apanage du sujet de moins de 25 ans </a:t>
            </a:r>
          </a:p>
          <a:p>
            <a:pPr>
              <a:lnSpc>
                <a:spcPct val="150000"/>
              </a:lnSpc>
              <a:buClr>
                <a:srgbClr val="00B050"/>
              </a:buClr>
              <a:buFont typeface="Wingdings" pitchFamily="2" charset="2"/>
              <a:buChar char="v"/>
            </a:pPr>
            <a:r>
              <a:rPr lang="fr-FR" sz="2400" dirty="0" smtClean="0">
                <a:latin typeface="Times New Roman" pitchFamily="18" charset="0"/>
                <a:cs typeface="Times New Roman" pitchFamily="18" charset="0"/>
              </a:rPr>
              <a:t> En France c’est beaucoup plus le sujet âgé </a:t>
            </a:r>
            <a:endParaRPr lang="fr-FR" sz="24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071538" y="428604"/>
            <a:ext cx="6916702" cy="707886"/>
          </a:xfrm>
          <a:prstGeom prst="rect">
            <a:avLst/>
          </a:prstGeom>
          <a:noFill/>
        </p:spPr>
        <p:txBody>
          <a:bodyPr wrap="none" rtlCol="0">
            <a:spAutoFit/>
          </a:bodyPr>
          <a:lstStyle/>
          <a:p>
            <a:r>
              <a:rPr lang="fr-FR" sz="4000" b="1" i="1" u="sng" dirty="0" smtClean="0">
                <a:solidFill>
                  <a:srgbClr val="D60093"/>
                </a:solidFill>
                <a:latin typeface="Times New Roman" pitchFamily="18" charset="0"/>
                <a:cs typeface="Times New Roman" pitchFamily="18" charset="0"/>
              </a:rPr>
              <a:t>FACTEURS SUICIDOGENES </a:t>
            </a:r>
            <a:endParaRPr lang="fr-FR" sz="4000" b="1" i="1" u="sng" dirty="0">
              <a:solidFill>
                <a:srgbClr val="D60093"/>
              </a:solidFill>
              <a:latin typeface="Times New Roman" pitchFamily="18" charset="0"/>
              <a:cs typeface="Times New Roman" pitchFamily="18" charset="0"/>
            </a:endParaRPr>
          </a:p>
        </p:txBody>
      </p:sp>
      <p:sp>
        <p:nvSpPr>
          <p:cNvPr id="3" name="ZoneTexte 2"/>
          <p:cNvSpPr txBox="1"/>
          <p:nvPr/>
        </p:nvSpPr>
        <p:spPr>
          <a:xfrm>
            <a:off x="428596" y="1357298"/>
            <a:ext cx="8045408" cy="4524315"/>
          </a:xfrm>
          <a:prstGeom prst="rect">
            <a:avLst/>
          </a:prstGeom>
          <a:noFill/>
        </p:spPr>
        <p:txBody>
          <a:bodyPr wrap="none" rtlCol="0">
            <a:spAutoFit/>
          </a:bodyPr>
          <a:lstStyle/>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Hérédité : antécédent de TS dans la famille </a:t>
            </a:r>
          </a:p>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Traits de caractères : émotivité , impulsivité ,labilité affective </a:t>
            </a:r>
          </a:p>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Célibats </a:t>
            </a:r>
          </a:p>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Veufs </a:t>
            </a:r>
          </a:p>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Etudiants</a:t>
            </a:r>
          </a:p>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Militaires  </a:t>
            </a:r>
          </a:p>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Situations conflictuelles </a:t>
            </a:r>
          </a:p>
          <a:p>
            <a:pPr>
              <a:lnSpc>
                <a:spcPct val="150000"/>
              </a:lnSpc>
              <a:buClr>
                <a:srgbClr val="00B050"/>
              </a:buClr>
              <a:buFont typeface="Wingdings" pitchFamily="2" charset="2"/>
              <a:buChar char="Ø"/>
            </a:pPr>
            <a:r>
              <a:rPr lang="fr-FR" sz="2400" dirty="0" smtClean="0">
                <a:latin typeface="Times New Roman" pitchFamily="18" charset="0"/>
                <a:cs typeface="Times New Roman" pitchFamily="18" charset="0"/>
              </a:rPr>
              <a:t> Influence des media  </a:t>
            </a:r>
            <a:endParaRPr lang="fr-FR" sz="24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928794" y="285728"/>
            <a:ext cx="4886274" cy="707886"/>
          </a:xfrm>
          <a:prstGeom prst="rect">
            <a:avLst/>
          </a:prstGeom>
          <a:noFill/>
        </p:spPr>
        <p:txBody>
          <a:bodyPr wrap="none" rtlCol="0">
            <a:spAutoFit/>
          </a:bodyPr>
          <a:lstStyle/>
          <a:p>
            <a:r>
              <a:rPr lang="fr-FR" sz="4000" b="1" i="1" u="sng" dirty="0" smtClean="0">
                <a:solidFill>
                  <a:srgbClr val="D60093"/>
                </a:solidFill>
                <a:latin typeface="Times New Roman" pitchFamily="18" charset="0"/>
                <a:cs typeface="Times New Roman" pitchFamily="18" charset="0"/>
              </a:rPr>
              <a:t>MOYENS UTILISÉS </a:t>
            </a:r>
            <a:endParaRPr lang="fr-FR" sz="4000" b="1" i="1" u="sng" dirty="0">
              <a:solidFill>
                <a:srgbClr val="D60093"/>
              </a:solidFill>
              <a:latin typeface="Times New Roman" pitchFamily="18" charset="0"/>
              <a:cs typeface="Times New Roman" pitchFamily="18" charset="0"/>
            </a:endParaRPr>
          </a:p>
        </p:txBody>
      </p:sp>
      <p:sp>
        <p:nvSpPr>
          <p:cNvPr id="3" name="ZoneTexte 2"/>
          <p:cNvSpPr txBox="1"/>
          <p:nvPr/>
        </p:nvSpPr>
        <p:spPr>
          <a:xfrm>
            <a:off x="928662" y="2000240"/>
            <a:ext cx="2163862" cy="1631216"/>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fr-FR" sz="2800" b="1" i="1" u="sng" dirty="0" smtClean="0">
                <a:solidFill>
                  <a:srgbClr val="FF0000"/>
                </a:solidFill>
                <a:latin typeface="Times New Roman" pitchFamily="18" charset="0"/>
                <a:cs typeface="Times New Roman" pitchFamily="18" charset="0"/>
              </a:rPr>
              <a:t>Traumatique</a:t>
            </a:r>
            <a:r>
              <a:rPr lang="fr-FR" dirty="0" smtClean="0">
                <a:latin typeface="Times New Roman" pitchFamily="18" charset="0"/>
                <a:cs typeface="Times New Roman" pitchFamily="18" charset="0"/>
              </a:rPr>
              <a:t> </a:t>
            </a:r>
          </a:p>
          <a:p>
            <a:pPr algn="ctr"/>
            <a:r>
              <a:rPr lang="fr-FR"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arme à feu </a:t>
            </a:r>
          </a:p>
          <a:p>
            <a:pPr algn="ctr"/>
            <a:r>
              <a:rPr lang="fr-FR" sz="2400" dirty="0" smtClean="0">
                <a:latin typeface="Times New Roman" pitchFamily="18" charset="0"/>
                <a:cs typeface="Times New Roman" pitchFamily="18" charset="0"/>
              </a:rPr>
              <a:t> arme blanche </a:t>
            </a:r>
          </a:p>
          <a:p>
            <a:pPr algn="ctr"/>
            <a:r>
              <a:rPr lang="fr-FR" sz="2400" dirty="0" smtClean="0">
                <a:latin typeface="Times New Roman" pitchFamily="18" charset="0"/>
                <a:cs typeface="Times New Roman" pitchFamily="18" charset="0"/>
              </a:rPr>
              <a:t> brulures </a:t>
            </a:r>
            <a:endParaRPr lang="fr-FR" sz="2400" dirty="0">
              <a:latin typeface="Times New Roman" pitchFamily="18" charset="0"/>
              <a:cs typeface="Times New Roman" pitchFamily="18" charset="0"/>
            </a:endParaRPr>
          </a:p>
        </p:txBody>
      </p:sp>
      <p:sp>
        <p:nvSpPr>
          <p:cNvPr id="4" name="ZoneTexte 3"/>
          <p:cNvSpPr txBox="1"/>
          <p:nvPr/>
        </p:nvSpPr>
        <p:spPr>
          <a:xfrm>
            <a:off x="5715008" y="2000240"/>
            <a:ext cx="1616147" cy="1631216"/>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fr-FR" sz="2800" b="1" i="1" u="sng" dirty="0" smtClean="0">
                <a:solidFill>
                  <a:srgbClr val="FF0000"/>
                </a:solidFill>
                <a:latin typeface="Times New Roman" pitchFamily="18" charset="0"/>
                <a:cs typeface="Times New Roman" pitchFamily="18" charset="0"/>
              </a:rPr>
              <a:t>Asphyxie</a:t>
            </a:r>
            <a:r>
              <a:rPr lang="fr-FR" sz="2400" dirty="0" smtClean="0">
                <a:solidFill>
                  <a:srgbClr val="FF0000"/>
                </a:solidFill>
                <a:latin typeface="Times New Roman" pitchFamily="18" charset="0"/>
                <a:cs typeface="Times New Roman" pitchFamily="18" charset="0"/>
              </a:rPr>
              <a:t> </a:t>
            </a:r>
            <a:endParaRPr lang="fr-FR" sz="2400" dirty="0" smtClean="0">
              <a:latin typeface="Times New Roman" pitchFamily="18" charset="0"/>
              <a:cs typeface="Times New Roman" pitchFamily="18" charset="0"/>
            </a:endParaRPr>
          </a:p>
          <a:p>
            <a:pPr algn="ctr"/>
            <a:r>
              <a:rPr lang="fr-FR" sz="2400" dirty="0" smtClean="0">
                <a:latin typeface="Times New Roman" pitchFamily="18" charset="0"/>
                <a:cs typeface="Times New Roman" pitchFamily="18" charset="0"/>
              </a:rPr>
              <a:t>Pendaison</a:t>
            </a:r>
          </a:p>
          <a:p>
            <a:pPr algn="ctr"/>
            <a:r>
              <a:rPr lang="fr-FR" sz="2400" dirty="0" smtClean="0">
                <a:latin typeface="Times New Roman" pitchFamily="18" charset="0"/>
                <a:cs typeface="Times New Roman" pitchFamily="18" charset="0"/>
              </a:rPr>
              <a:t>Noyade</a:t>
            </a:r>
          </a:p>
          <a:p>
            <a:pPr algn="ctr"/>
            <a:r>
              <a:rPr lang="fr-FR" sz="2400" dirty="0" smtClean="0">
                <a:latin typeface="Times New Roman" pitchFamily="18" charset="0"/>
                <a:cs typeface="Times New Roman" pitchFamily="18" charset="0"/>
              </a:rPr>
              <a:t>gaz</a:t>
            </a:r>
            <a:endParaRPr lang="fr-FR" sz="2400" dirty="0">
              <a:latin typeface="Times New Roman" pitchFamily="18" charset="0"/>
              <a:cs typeface="Times New Roman" pitchFamily="18" charset="0"/>
            </a:endParaRPr>
          </a:p>
        </p:txBody>
      </p:sp>
      <p:sp>
        <p:nvSpPr>
          <p:cNvPr id="5" name="ZoneTexte 4"/>
          <p:cNvSpPr txBox="1"/>
          <p:nvPr/>
        </p:nvSpPr>
        <p:spPr>
          <a:xfrm>
            <a:off x="2500298" y="4643446"/>
            <a:ext cx="3983783" cy="89255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fr-FR" sz="2800" b="1" i="1" u="sng" dirty="0" smtClean="0">
                <a:solidFill>
                  <a:srgbClr val="FF0000"/>
                </a:solidFill>
                <a:latin typeface="Times New Roman" pitchFamily="18" charset="0"/>
                <a:cs typeface="Times New Roman" pitchFamily="18" charset="0"/>
              </a:rPr>
              <a:t>Empoisonnement</a:t>
            </a:r>
            <a:r>
              <a:rPr lang="fr-FR" sz="2400" dirty="0" smtClean="0">
                <a:latin typeface="Times New Roman" pitchFamily="18" charset="0"/>
                <a:cs typeface="Times New Roman" pitchFamily="18" charset="0"/>
              </a:rPr>
              <a:t> </a:t>
            </a:r>
          </a:p>
          <a:p>
            <a:pPr algn="ctr"/>
            <a:r>
              <a:rPr lang="fr-FR" sz="2400" dirty="0" smtClean="0">
                <a:latin typeface="Times New Roman" pitchFamily="18" charset="0"/>
                <a:cs typeface="Times New Roman" pitchFamily="18" charset="0"/>
              </a:rPr>
              <a:t>Cyanure est le plus redoutable </a:t>
            </a:r>
            <a:endParaRPr lang="fr-FR" sz="24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00298" y="357166"/>
            <a:ext cx="3289683" cy="707886"/>
          </a:xfrm>
          <a:prstGeom prst="rect">
            <a:avLst/>
          </a:prstGeom>
          <a:noFill/>
        </p:spPr>
        <p:txBody>
          <a:bodyPr wrap="none" rtlCol="0">
            <a:spAutoFit/>
          </a:bodyPr>
          <a:lstStyle/>
          <a:p>
            <a:r>
              <a:rPr lang="fr-FR" sz="4000" b="1" i="1" u="sng" dirty="0" smtClean="0">
                <a:solidFill>
                  <a:srgbClr val="D60093"/>
                </a:solidFill>
                <a:latin typeface="Times New Roman" pitchFamily="18" charset="0"/>
                <a:cs typeface="Times New Roman" pitchFamily="18" charset="0"/>
              </a:rPr>
              <a:t>ETIOLOGIES</a:t>
            </a:r>
            <a:endParaRPr lang="fr-FR" sz="4000" b="1" i="1" u="sng" dirty="0">
              <a:solidFill>
                <a:srgbClr val="D60093"/>
              </a:solidFill>
              <a:latin typeface="Times New Roman" pitchFamily="18" charset="0"/>
              <a:cs typeface="Times New Roman" pitchFamily="18" charset="0"/>
            </a:endParaRPr>
          </a:p>
        </p:txBody>
      </p:sp>
      <p:sp>
        <p:nvSpPr>
          <p:cNvPr id="4" name="Rectangle 3"/>
          <p:cNvSpPr/>
          <p:nvPr/>
        </p:nvSpPr>
        <p:spPr>
          <a:xfrm>
            <a:off x="285720" y="2214554"/>
            <a:ext cx="8215370" cy="3970318"/>
          </a:xfrm>
          <a:prstGeom prst="rect">
            <a:avLst/>
          </a:prstGeom>
        </p:spPr>
        <p:txBody>
          <a:bodyPr wrap="square">
            <a:spAutoFit/>
          </a:bodyPr>
          <a:lstStyle/>
          <a:p>
            <a:pPr>
              <a:lnSpc>
                <a:spcPct val="150000"/>
              </a:lnSpc>
            </a:pPr>
            <a:r>
              <a:rPr lang="fr-FR" sz="2400" dirty="0" smtClean="0">
                <a:latin typeface="Times New Roman" pitchFamily="18" charset="0"/>
                <a:cs typeface="Times New Roman" pitchFamily="18" charset="0"/>
              </a:rPr>
              <a:t>Les patients présentant un trouble de l’humeur ont un risque de suicide multiplié par 30 par rapport à la population générale.</a:t>
            </a:r>
          </a:p>
          <a:p>
            <a:pPr>
              <a:lnSpc>
                <a:spcPct val="150000"/>
              </a:lnSpc>
            </a:pPr>
            <a:r>
              <a:rPr lang="fr-FR" sz="2400" dirty="0" smtClean="0">
                <a:latin typeface="Times New Roman" pitchFamily="18" charset="0"/>
                <a:cs typeface="Times New Roman" pitchFamily="18" charset="0"/>
              </a:rPr>
              <a:t>Environ 15% des patients déprimés décèdent par suicide.</a:t>
            </a:r>
          </a:p>
          <a:p>
            <a:pPr>
              <a:lnSpc>
                <a:spcPct val="150000"/>
              </a:lnSpc>
            </a:pPr>
            <a:r>
              <a:rPr lang="fr-FR" sz="2400" dirty="0" smtClean="0">
                <a:latin typeface="Times New Roman" pitchFamily="18" charset="0"/>
                <a:cs typeface="Times New Roman" pitchFamily="18" charset="0"/>
              </a:rPr>
              <a:t>Une évaluation du risque suicidaire est indispensable chez tout déprimé surtout en cas de mélancolie, dans ce cas le geste suicidaire s’inscrit dans un vécu de culpabilité et de profonde souffrance morale.</a:t>
            </a:r>
          </a:p>
        </p:txBody>
      </p:sp>
      <p:sp>
        <p:nvSpPr>
          <p:cNvPr id="5" name="ZoneTexte 4"/>
          <p:cNvSpPr txBox="1"/>
          <p:nvPr/>
        </p:nvSpPr>
        <p:spPr>
          <a:xfrm>
            <a:off x="357158" y="1643050"/>
            <a:ext cx="3922356" cy="523220"/>
          </a:xfrm>
          <a:prstGeom prst="rect">
            <a:avLst/>
          </a:prstGeom>
          <a:noFill/>
        </p:spPr>
        <p:txBody>
          <a:bodyPr wrap="none" rtlCol="0">
            <a:spAutoFit/>
          </a:bodyPr>
          <a:lstStyle/>
          <a:p>
            <a:pPr marL="514350" indent="-514350">
              <a:buFont typeface="+mj-lt"/>
              <a:buAutoNum type="arabicPeriod"/>
            </a:pPr>
            <a:r>
              <a:rPr lang="fr-FR" sz="2800" b="1" i="1" u="sng" dirty="0" smtClean="0">
                <a:solidFill>
                  <a:srgbClr val="7030A0"/>
                </a:solidFill>
                <a:latin typeface="Times New Roman" pitchFamily="18" charset="0"/>
                <a:cs typeface="Times New Roman" pitchFamily="18" charset="0"/>
              </a:rPr>
              <a:t>Troubles de l’humeur</a:t>
            </a:r>
            <a:endParaRPr lang="fr-FR" sz="2800" b="1" i="1" u="sng" dirty="0">
              <a:solidFill>
                <a:srgbClr val="7030A0"/>
              </a:solidFill>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468</TotalTime>
  <Words>862</Words>
  <Application>Microsoft Macintosh PowerPoint</Application>
  <PresentationFormat>Présentation à l'écran (4:3)</PresentationFormat>
  <Paragraphs>150</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Oriel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 DEVANT UNE TENTATIVE DE SUICIDE</dc:title>
  <dc:creator>user</dc:creator>
  <cp:lastModifiedBy>Rabah</cp:lastModifiedBy>
  <cp:revision>50</cp:revision>
  <dcterms:created xsi:type="dcterms:W3CDTF">2015-03-01T17:46:29Z</dcterms:created>
  <dcterms:modified xsi:type="dcterms:W3CDTF">2015-05-18T18:44:26Z</dcterms:modified>
</cp:coreProperties>
</file>