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B28DA17-8D85-441D-A452-F2FA3B6330E0}" type="datetimeFigureOut">
              <a:rPr lang="fr-FR" smtClean="0"/>
              <a:pPr/>
              <a:t>15/12/2014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B2AEB78-7933-45AC-81B7-6E887782C05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8DA17-8D85-441D-A452-F2FA3B6330E0}" type="datetimeFigureOut">
              <a:rPr lang="fr-FR" smtClean="0"/>
              <a:pPr/>
              <a:t>15/12/2014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AEB78-7933-45AC-81B7-6E887782C05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solidFill>
                  <a:srgbClr val="FF0000"/>
                </a:solidFill>
              </a:rPr>
              <a:t>L’entretien psychiatrique </a:t>
            </a:r>
            <a:endParaRPr lang="fr-FR" b="1" dirty="0">
              <a:solidFill>
                <a:srgbClr val="FF0000"/>
              </a:solidFill>
            </a:endParaRPr>
          </a:p>
        </p:txBody>
      </p:sp>
      <p:sp>
        <p:nvSpPr>
          <p:cNvPr id="3" name="Sous-titre 2"/>
          <p:cNvSpPr>
            <a:spLocks noGrp="1"/>
          </p:cNvSpPr>
          <p:nvPr>
            <p:ph type="subTitle" idx="1"/>
          </p:nvPr>
        </p:nvSpPr>
        <p:spPr/>
        <p:txBody>
          <a:bodyPr/>
          <a:lstStyle/>
          <a:p>
            <a:r>
              <a:rPr lang="fr-FR" b="1" dirty="0" smtClean="0"/>
              <a:t>Dr. </a:t>
            </a:r>
            <a:r>
              <a:rPr lang="fr-FR" b="1" dirty="0" err="1" smtClean="0"/>
              <a:t>Mitiche</a:t>
            </a:r>
            <a:r>
              <a:rPr lang="fr-FR" b="1" dirty="0" smtClean="0"/>
              <a:t> – Pr. </a:t>
            </a:r>
            <a:r>
              <a:rPr lang="fr-FR" b="1" dirty="0" err="1" smtClean="0"/>
              <a:t>Semaoune</a:t>
            </a:r>
            <a:endParaRPr lang="fr-F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t>4. La situation d’expertise:</a:t>
            </a:r>
            <a:br>
              <a:rPr lang="fr-FR" b="1" u="sng" dirty="0" smtClean="0"/>
            </a:br>
            <a:endParaRPr lang="fr-FR" dirty="0"/>
          </a:p>
        </p:txBody>
      </p:sp>
      <p:sp>
        <p:nvSpPr>
          <p:cNvPr id="3" name="Espace réservé du contenu 2"/>
          <p:cNvSpPr>
            <a:spLocks noGrp="1"/>
          </p:cNvSpPr>
          <p:nvPr>
            <p:ph idx="1"/>
          </p:nvPr>
        </p:nvSpPr>
        <p:spPr/>
        <p:txBody>
          <a:bodyPr>
            <a:normAutofit fontScale="85000" lnSpcReduction="20000"/>
          </a:bodyPr>
          <a:lstStyle/>
          <a:p>
            <a:pPr>
              <a:buNone/>
            </a:pPr>
            <a:r>
              <a:rPr lang="fr-FR" dirty="0" smtClean="0"/>
              <a:t>.  Contexte particulier</a:t>
            </a:r>
          </a:p>
          <a:p>
            <a:pPr>
              <a:buNone/>
            </a:pPr>
            <a:endParaRPr lang="fr-FR" dirty="0" smtClean="0"/>
          </a:p>
          <a:p>
            <a:pPr>
              <a:buNone/>
            </a:pPr>
            <a:r>
              <a:rPr lang="fr-FR" dirty="0" smtClean="0"/>
              <a:t>. Les questions varient selon la situation ( expertise médico-légale, demande d’un employeur, organisme d’assurance…)</a:t>
            </a:r>
          </a:p>
          <a:p>
            <a:pPr>
              <a:buNone/>
            </a:pPr>
            <a:endParaRPr lang="fr-FR" dirty="0" smtClean="0"/>
          </a:p>
          <a:p>
            <a:pPr>
              <a:buNone/>
            </a:pPr>
            <a:r>
              <a:rPr lang="fr-FR" dirty="0" smtClean="0"/>
              <a:t>. Ne pas assimiler le psychiatre à l’organisme qui l’a mandaté</a:t>
            </a:r>
          </a:p>
          <a:p>
            <a:pPr>
              <a:buNone/>
            </a:pPr>
            <a:endParaRPr lang="fr-FR" dirty="0" smtClean="0"/>
          </a:p>
          <a:p>
            <a:pPr>
              <a:buNone/>
            </a:pPr>
            <a:r>
              <a:rPr lang="fr-FR" dirty="0" smtClean="0"/>
              <a:t>. Relation non thérapeutique et ne débouche pas vers un projet de soins</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solidFill>
                  <a:srgbClr val="FF0000"/>
                </a:solidFill>
              </a:rPr>
              <a:t>Les types d’entretiens</a:t>
            </a:r>
            <a:r>
              <a:rPr lang="fr-FR" dirty="0" smtClean="0"/>
              <a:t>: trois sont fréquents…</a:t>
            </a:r>
            <a:endParaRPr lang="fr-FR" dirty="0"/>
          </a:p>
        </p:txBody>
      </p:sp>
      <p:sp>
        <p:nvSpPr>
          <p:cNvPr id="3" name="Espace réservé du contenu 2"/>
          <p:cNvSpPr>
            <a:spLocks noGrp="1"/>
          </p:cNvSpPr>
          <p:nvPr>
            <p:ph idx="1"/>
          </p:nvPr>
        </p:nvSpPr>
        <p:spPr/>
        <p:txBody>
          <a:bodyPr/>
          <a:lstStyle/>
          <a:p>
            <a:pPr algn="ctr"/>
            <a:r>
              <a:rPr lang="fr-FR" dirty="0" smtClean="0"/>
              <a:t>Entretien diagnostique ( 1</a:t>
            </a:r>
            <a:r>
              <a:rPr lang="fr-FR" baseline="30000" dirty="0" smtClean="0"/>
              <a:t>er</a:t>
            </a:r>
            <a:r>
              <a:rPr lang="fr-FR" dirty="0" smtClean="0"/>
              <a:t> contact avec le patient, situation d’urgence, première hospitalisation)</a:t>
            </a:r>
          </a:p>
          <a:p>
            <a:pPr algn="ctr"/>
            <a:r>
              <a:rPr lang="fr-FR" dirty="0" smtClean="0"/>
              <a:t>Entretien d’expertise ( renseignements révélés à un tiers)</a:t>
            </a:r>
          </a:p>
          <a:p>
            <a:pPr algn="ctr"/>
            <a:r>
              <a:rPr lang="fr-FR" dirty="0" smtClean="0"/>
              <a:t>Entretien psychothérapeutique ( présuppose plusieurs séances, alliance essentielle)</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solidFill>
                  <a:srgbClr val="FF0000"/>
                </a:solidFill>
              </a:rPr>
              <a:t>Concernant les aspects techniques:</a:t>
            </a:r>
            <a:endParaRPr lang="fr-FR" b="1" u="sng"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r>
              <a:rPr lang="fr-FR" i="1" u="sng" dirty="0" smtClean="0"/>
              <a:t>La méthode associative</a:t>
            </a:r>
            <a:r>
              <a:rPr lang="fr-FR" dirty="0" smtClean="0"/>
              <a:t>: libre association, questions ouvertes </a:t>
            </a:r>
          </a:p>
          <a:p>
            <a:pPr>
              <a:buNone/>
            </a:pPr>
            <a:endParaRPr lang="fr-FR" dirty="0" smtClean="0"/>
          </a:p>
          <a:p>
            <a:r>
              <a:rPr lang="fr-FR" i="1" u="sng" dirty="0" smtClean="0"/>
              <a:t>La méthode directive</a:t>
            </a:r>
            <a:r>
              <a:rPr lang="fr-FR" dirty="0" smtClean="0"/>
              <a:t>: questionnement directif, accent sur la maladie, convient à l’urgence</a:t>
            </a:r>
            <a:r>
              <a:rPr lang="fr-FR" dirty="0"/>
              <a:t> </a:t>
            </a:r>
            <a:r>
              <a:rPr lang="fr-FR" dirty="0" smtClean="0"/>
              <a:t>la recherche, analyse statistique</a:t>
            </a:r>
          </a:p>
          <a:p>
            <a:pPr>
              <a:buNone/>
            </a:pPr>
            <a:endParaRPr lang="fr-FR" dirty="0" smtClean="0"/>
          </a:p>
          <a:p>
            <a:r>
              <a:rPr lang="fr-FR" i="1" u="sng" dirty="0" smtClean="0"/>
              <a:t>La méthode semi-directive</a:t>
            </a:r>
            <a:r>
              <a:rPr lang="fr-FR" dirty="0" smtClean="0"/>
              <a:t>: allie les avantages de deux méthodes précédentes, questions ouvertes et rôle plus actif à certains moments </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u="sng" dirty="0" smtClean="0">
                <a:solidFill>
                  <a:srgbClr val="FF0000"/>
                </a:solidFill>
              </a:rPr>
              <a:t>Le déroulement de l’examen</a:t>
            </a:r>
            <a:endParaRPr lang="fr-FR" b="1" i="1" u="sng" dirty="0">
              <a:solidFill>
                <a:srgbClr val="FF0000"/>
              </a:solidFill>
            </a:endParaRPr>
          </a:p>
        </p:txBody>
      </p:sp>
      <p:sp>
        <p:nvSpPr>
          <p:cNvPr id="3" name="Espace réservé du contenu 2"/>
          <p:cNvSpPr>
            <a:spLocks noGrp="1"/>
          </p:cNvSpPr>
          <p:nvPr>
            <p:ph idx="1"/>
          </p:nvPr>
        </p:nvSpPr>
        <p:spPr/>
        <p:txBody>
          <a:bodyPr>
            <a:normAutofit lnSpcReduction="10000"/>
          </a:bodyPr>
          <a:lstStyle/>
          <a:p>
            <a:r>
              <a:rPr lang="fr-FR" dirty="0" smtClean="0"/>
              <a:t>Endroit calme, sans interruption</a:t>
            </a:r>
          </a:p>
          <a:p>
            <a:r>
              <a:rPr lang="fr-FR" dirty="0" smtClean="0"/>
              <a:t>Prévoir un temps suffisant, de préférence seul</a:t>
            </a:r>
          </a:p>
          <a:p>
            <a:r>
              <a:rPr lang="fr-FR" dirty="0" smtClean="0"/>
              <a:t>Si  présence d’autres soignants: en expliquer les raisons, déterminer les fonctions de chacun</a:t>
            </a:r>
          </a:p>
          <a:p>
            <a:r>
              <a:rPr lang="fr-FR" dirty="0" smtClean="0"/>
              <a:t>Prise de notes: expliquer son utilité, la réduire au minimum</a:t>
            </a:r>
          </a:p>
          <a:p>
            <a:r>
              <a:rPr lang="fr-FR" dirty="0" smtClean="0"/>
              <a:t>Assurer le caractère confidentiel des renseignements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u="sng" dirty="0" smtClean="0">
                <a:solidFill>
                  <a:srgbClr val="FF0000"/>
                </a:solidFill>
              </a:rPr>
              <a:t>Attitude du praticien</a:t>
            </a:r>
            <a:endParaRPr lang="fr-FR" b="1" i="1" u="sng"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r>
              <a:rPr lang="fr-FR" dirty="0" smtClean="0"/>
              <a:t>Lien de confiance</a:t>
            </a:r>
          </a:p>
          <a:p>
            <a:pPr>
              <a:buNone/>
            </a:pPr>
            <a:endParaRPr lang="fr-FR" dirty="0" smtClean="0"/>
          </a:p>
          <a:p>
            <a:r>
              <a:rPr lang="fr-FR" dirty="0" smtClean="0"/>
              <a:t>Empathie</a:t>
            </a:r>
          </a:p>
          <a:p>
            <a:pPr>
              <a:buNone/>
            </a:pPr>
            <a:endParaRPr lang="fr-FR" dirty="0" smtClean="0"/>
          </a:p>
          <a:p>
            <a:r>
              <a:rPr lang="fr-FR" dirty="0" smtClean="0"/>
              <a:t>Savoir percevoir la position affective du patient et moduler son attitude en fonction</a:t>
            </a:r>
          </a:p>
          <a:p>
            <a:pPr>
              <a:buNone/>
            </a:pPr>
            <a:endParaRPr lang="fr-FR" dirty="0" smtClean="0"/>
          </a:p>
          <a:p>
            <a:r>
              <a:rPr lang="fr-FR" dirty="0" smtClean="0"/>
              <a:t>Se garder d’adopter une attitude stéréotypée, identification hâtive ou un excès de contrôle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525963"/>
          </a:xfrm>
        </p:spPr>
        <p:txBody>
          <a:bodyPr>
            <a:normAutofit fontScale="92500" lnSpcReduction="10000"/>
          </a:bodyPr>
          <a:lstStyle/>
          <a:p>
            <a:r>
              <a:rPr lang="fr-FR" dirty="0" smtClean="0"/>
              <a:t>Savoir conjuguer silence et questions durant l’entretien ( aucun d’eux ne saurait être exclusif)</a:t>
            </a:r>
          </a:p>
          <a:p>
            <a:pPr>
              <a:buNone/>
            </a:pPr>
            <a:endParaRPr lang="fr-FR" dirty="0" smtClean="0"/>
          </a:p>
          <a:p>
            <a:r>
              <a:rPr lang="fr-FR" dirty="0" smtClean="0"/>
              <a:t>Écoute +++ (repérer les contenus que privilégie le patient, ponctuations émotionnelles, détours et ruptures dans le discours)</a:t>
            </a:r>
          </a:p>
          <a:p>
            <a:pPr>
              <a:buNone/>
            </a:pPr>
            <a:endParaRPr lang="fr-FR" dirty="0" smtClean="0"/>
          </a:p>
          <a:p>
            <a:r>
              <a:rPr lang="fr-FR" dirty="0" smtClean="0"/>
              <a:t>Préciser au patient que l’on peut tout entendre sans se formaliser</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rédaction de l’observation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i="1" u="sng" dirty="0" smtClean="0"/>
              <a:t>Identification du patient</a:t>
            </a:r>
            <a:r>
              <a:rPr lang="fr-FR" dirty="0" smtClean="0"/>
              <a:t>: nom, âge, sexe, statut matrimonial, nombre d’enfants, études, travail, chômage</a:t>
            </a:r>
          </a:p>
          <a:p>
            <a:r>
              <a:rPr lang="fr-FR" b="1" i="1" u="sng" dirty="0" smtClean="0"/>
              <a:t>Motifs de consultation: </a:t>
            </a:r>
            <a:r>
              <a:rPr lang="fr-FR" dirty="0" smtClean="0"/>
              <a:t>motif qui a amené le patient à consulter, qui l’a envoyé? Est-il là de son plein gré? Est-il en quête de soins? S’agit-il d’une intervention sociale?</a:t>
            </a:r>
          </a:p>
          <a:p>
            <a:r>
              <a:rPr lang="fr-FR" b="1" i="1" u="sng" dirty="0" smtClean="0">
                <a:effectLst>
                  <a:outerShdw blurRad="38100" dist="38100" dir="2700000" algn="tl">
                    <a:srgbClr val="000000">
                      <a:alpha val="43137"/>
                    </a:srgbClr>
                  </a:outerShdw>
                </a:effectLst>
              </a:rPr>
              <a:t>Les antécédents:</a:t>
            </a:r>
          </a:p>
          <a:p>
            <a:pPr algn="ctr">
              <a:buNone/>
            </a:pPr>
            <a:r>
              <a:rPr lang="fr-FR" dirty="0" smtClean="0"/>
              <a:t>- familiaux: troubles mentaux chez les apparentés (risque génétique)</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71480"/>
            <a:ext cx="8229600" cy="4525963"/>
          </a:xfrm>
        </p:spPr>
        <p:txBody>
          <a:bodyPr>
            <a:normAutofit fontScale="85000" lnSpcReduction="20000"/>
          </a:bodyPr>
          <a:lstStyle/>
          <a:p>
            <a:pPr algn="ctr"/>
            <a:r>
              <a:rPr lang="fr-FR" u="sng" dirty="0" smtClean="0"/>
              <a:t>Personnels: </a:t>
            </a:r>
          </a:p>
          <a:p>
            <a:pPr algn="ctr">
              <a:buNone/>
            </a:pPr>
            <a:endParaRPr lang="fr-FR" u="sng" dirty="0" smtClean="0"/>
          </a:p>
          <a:p>
            <a:pPr>
              <a:buFontTx/>
              <a:buChar char="-"/>
            </a:pPr>
            <a:r>
              <a:rPr lang="fr-FR" dirty="0" smtClean="0"/>
              <a:t>Psychiatriques (épisodes antérieurs, durée des hospitalisations, thérapeutiques prescrites…</a:t>
            </a:r>
            <a:r>
              <a:rPr lang="fr-FR" dirty="0" err="1" smtClean="0"/>
              <a:t>etc</a:t>
            </a:r>
            <a:r>
              <a:rPr lang="fr-FR" dirty="0" smtClean="0"/>
              <a:t>)</a:t>
            </a:r>
          </a:p>
          <a:p>
            <a:pPr>
              <a:buFontTx/>
              <a:buChar char="-"/>
            </a:pPr>
            <a:endParaRPr lang="fr-FR" dirty="0" smtClean="0"/>
          </a:p>
          <a:p>
            <a:pPr>
              <a:buFontTx/>
              <a:buChar char="-"/>
            </a:pPr>
            <a:r>
              <a:rPr lang="fr-FR" dirty="0" smtClean="0"/>
              <a:t>Médico-chirurgicaux ( maladies somatiques, leurs thérapeutiques, maladies se répercutant sur la vie du patient…</a:t>
            </a:r>
            <a:r>
              <a:rPr lang="fr-FR" dirty="0" err="1" smtClean="0"/>
              <a:t>etc</a:t>
            </a:r>
            <a:r>
              <a:rPr lang="fr-FR" dirty="0" smtClean="0"/>
              <a:t>)</a:t>
            </a:r>
          </a:p>
          <a:p>
            <a:pPr>
              <a:buFontTx/>
              <a:buChar char="-"/>
            </a:pPr>
            <a:endParaRPr lang="fr-FR" dirty="0" smtClean="0"/>
          </a:p>
          <a:p>
            <a:pPr>
              <a:buFontTx/>
              <a:buChar char="-"/>
            </a:pPr>
            <a:r>
              <a:rPr lang="fr-FR" dirty="0" smtClean="0"/>
              <a:t>Habitudes toxiques ( alcool, cannabis, amphétamines…</a:t>
            </a:r>
            <a:r>
              <a:rPr lang="fr-FR" dirty="0" err="1" smtClean="0"/>
              <a:t>etc</a:t>
            </a:r>
            <a:r>
              <a:rPr lang="fr-FR" dirty="0" smtClean="0"/>
              <a:t>, modalités de consommation)</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FontTx/>
              <a:buChar char="-"/>
            </a:pPr>
            <a:r>
              <a:rPr lang="fr-FR" dirty="0" err="1" smtClean="0"/>
              <a:t>Carcéro</a:t>
            </a:r>
            <a:r>
              <a:rPr lang="fr-FR" dirty="0" smtClean="0"/>
              <a:t>-judiciaires ( comportements antisociaux à évaluer, potentiel de dangerosité, régime de curatelle…</a:t>
            </a:r>
            <a:r>
              <a:rPr lang="fr-FR" dirty="0" err="1" smtClean="0"/>
              <a:t>etc</a:t>
            </a:r>
            <a:r>
              <a:rPr lang="fr-FR" dirty="0" smtClean="0"/>
              <a:t>)</a:t>
            </a:r>
          </a:p>
          <a:p>
            <a:pPr>
              <a:buNone/>
            </a:pPr>
            <a:r>
              <a:rPr lang="fr-FR" dirty="0"/>
              <a:t> </a:t>
            </a:r>
            <a:endParaRPr lang="fr-FR" dirty="0" smtClean="0"/>
          </a:p>
          <a:p>
            <a:pPr algn="ct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t> </a:t>
            </a:r>
            <a:r>
              <a:rPr lang="fr-FR" b="1" i="1" u="sng" dirty="0" smtClean="0"/>
              <a:t>L’histoire psychosociale du patient:</a:t>
            </a:r>
          </a:p>
          <a:p>
            <a:pPr>
              <a:buNone/>
            </a:pPr>
            <a:r>
              <a:rPr lang="fr-FR" dirty="0" smtClean="0"/>
              <a:t>- illusoire de chercher à tout savoir</a:t>
            </a:r>
          </a:p>
          <a:p>
            <a:pPr>
              <a:buNone/>
            </a:pPr>
            <a:r>
              <a:rPr lang="fr-FR" dirty="0" smtClean="0"/>
              <a:t>- nécessite souvent plusieurs entretiens</a:t>
            </a:r>
          </a:p>
          <a:p>
            <a:pPr>
              <a:buFontTx/>
              <a:buChar char="-"/>
            </a:pPr>
            <a:r>
              <a:rPr lang="fr-FR" dirty="0" smtClean="0"/>
              <a:t>mettre l’accent sur certaines étapes de développement, expériences, événements de vie</a:t>
            </a:r>
          </a:p>
          <a:p>
            <a:pPr>
              <a:buFontTx/>
              <a:buChar char="-"/>
            </a:pPr>
            <a:r>
              <a:rPr lang="fr-FR" dirty="0" smtClean="0"/>
              <a:t>Axe II du système multiaxial</a:t>
            </a:r>
          </a:p>
          <a:p>
            <a:pPr>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b="1" dirty="0">
                <a:solidFill>
                  <a:srgbClr val="FF0000"/>
                </a:solidFill>
              </a:rPr>
              <a:t>I</a:t>
            </a:r>
            <a:r>
              <a:rPr lang="fr-FR" b="1" dirty="0" smtClean="0">
                <a:solidFill>
                  <a:srgbClr val="FF0000"/>
                </a:solidFill>
              </a:rPr>
              <a:t>ntroduction</a:t>
            </a:r>
            <a:endParaRPr lang="fr-FR" b="1" dirty="0">
              <a:solidFill>
                <a:srgbClr val="FF0000"/>
              </a:solidFill>
            </a:endParaRPr>
          </a:p>
        </p:txBody>
      </p:sp>
      <p:sp>
        <p:nvSpPr>
          <p:cNvPr id="3" name="Espace réservé du contenu 2"/>
          <p:cNvSpPr>
            <a:spLocks noGrp="1"/>
          </p:cNvSpPr>
          <p:nvPr>
            <p:ph idx="1"/>
          </p:nvPr>
        </p:nvSpPr>
        <p:spPr>
          <a:xfrm>
            <a:off x="357158" y="1500174"/>
            <a:ext cx="8229600" cy="4525963"/>
          </a:xfrm>
        </p:spPr>
        <p:txBody>
          <a:bodyPr>
            <a:normAutofit fontScale="85000" lnSpcReduction="20000"/>
          </a:bodyPr>
          <a:lstStyle/>
          <a:p>
            <a:pPr algn="ctr">
              <a:buNone/>
            </a:pPr>
            <a:r>
              <a:rPr lang="fr-FR" b="1" u="sng" dirty="0" smtClean="0"/>
              <a:t>L’examen psychiatrique:</a:t>
            </a:r>
          </a:p>
          <a:p>
            <a:pPr algn="ctr">
              <a:buNone/>
            </a:pPr>
            <a:endParaRPr lang="fr-FR" dirty="0" smtClean="0"/>
          </a:p>
          <a:p>
            <a:pPr algn="ctr"/>
            <a:r>
              <a:rPr lang="fr-FR" dirty="0" smtClean="0"/>
              <a:t>Recueil des symptômes cliniques</a:t>
            </a:r>
          </a:p>
          <a:p>
            <a:pPr algn="ctr">
              <a:buNone/>
            </a:pPr>
            <a:endParaRPr lang="fr-FR" dirty="0" smtClean="0"/>
          </a:p>
          <a:p>
            <a:pPr algn="ctr"/>
            <a:r>
              <a:rPr lang="fr-FR" dirty="0" smtClean="0"/>
              <a:t>Établir un diagnostic</a:t>
            </a:r>
          </a:p>
          <a:p>
            <a:pPr algn="ctr"/>
            <a:endParaRPr lang="fr-FR" dirty="0" smtClean="0"/>
          </a:p>
          <a:p>
            <a:pPr algn="ctr"/>
            <a:r>
              <a:rPr lang="fr-FR" dirty="0" smtClean="0"/>
              <a:t>Mise en place d’une stratégie thérapeutique</a:t>
            </a:r>
          </a:p>
          <a:p>
            <a:pPr algn="ctr"/>
            <a:endParaRPr lang="fr-FR" dirty="0" smtClean="0"/>
          </a:p>
          <a:p>
            <a:pPr algn="ctr"/>
            <a:r>
              <a:rPr lang="fr-FR" dirty="0" smtClean="0"/>
              <a:t>Prise en compte de la globalité de la personne et la singularité de chacun</a:t>
            </a:r>
          </a:p>
          <a:p>
            <a:pPr algn="ctr">
              <a:buNone/>
            </a:pPr>
            <a:r>
              <a:rPr lang="fr-FR" dirty="0" smtClean="0"/>
              <a:t> </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00042"/>
            <a:ext cx="8229600" cy="1143000"/>
          </a:xfrm>
        </p:spPr>
        <p:txBody>
          <a:bodyPr>
            <a:normAutofit fontScale="90000"/>
          </a:bodyPr>
          <a:lstStyle/>
          <a:p>
            <a:r>
              <a:rPr lang="fr-FR" sz="3100" dirty="0" smtClean="0"/>
              <a:t>Le résumé de ces données se fera selon un ordre chronologique:</a:t>
            </a:r>
            <a:r>
              <a:rPr lang="fr-FR" b="1" dirty="0" smtClean="0"/>
              <a:t/>
            </a:r>
            <a:br>
              <a:rPr lang="fr-FR" b="1" dirty="0" smtClean="0"/>
            </a:b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Naissance, première enfance ( rang dans la fratrie, prématurité, acquisition de la propreté, maladies dans la première enfance…</a:t>
            </a:r>
            <a:r>
              <a:rPr lang="fr-FR" dirty="0" err="1" smtClean="0"/>
              <a:t>etc</a:t>
            </a:r>
            <a:r>
              <a:rPr lang="fr-FR" dirty="0" smtClean="0"/>
              <a:t>)</a:t>
            </a:r>
          </a:p>
          <a:p>
            <a:endParaRPr lang="fr-FR" dirty="0" smtClean="0"/>
          </a:p>
          <a:p>
            <a:r>
              <a:rPr lang="fr-FR" dirty="0" smtClean="0"/>
              <a:t>Scolarisation (anxiété de séparation, succès, échecs scolaires, relations sociales avec ses camarades d’école…</a:t>
            </a:r>
            <a:r>
              <a:rPr lang="fr-FR" dirty="0" err="1" smtClean="0"/>
              <a:t>etc</a:t>
            </a:r>
            <a:r>
              <a:rPr lang="fr-FR" dirty="0" smtClean="0"/>
              <a:t>)</a:t>
            </a:r>
          </a:p>
          <a:p>
            <a:pPr>
              <a:buNone/>
            </a:pPr>
            <a:endParaRPr lang="fr-FR" dirty="0" smtClean="0"/>
          </a:p>
          <a:p>
            <a:r>
              <a:rPr lang="fr-FR" dirty="0" smtClean="0"/>
              <a:t>Adolescence ( violences, sévices, négligences, adaptation à la puberté, relations affectives, conduites </a:t>
            </a:r>
            <a:r>
              <a:rPr lang="fr-FR" dirty="0" err="1" smtClean="0"/>
              <a:t>délinquentielles</a:t>
            </a:r>
            <a:r>
              <a:rPr lang="fr-FR" dirty="0" smtClean="0"/>
              <a:t>, consommation de toxiques…</a:t>
            </a:r>
            <a:r>
              <a:rPr lang="fr-FR" dirty="0" err="1" smtClean="0"/>
              <a:t>etc</a:t>
            </a:r>
            <a:r>
              <a:rPr lang="fr-FR" dirty="0" smtClean="0"/>
              <a:t>)</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928670"/>
            <a:ext cx="8229600" cy="4525963"/>
          </a:xfrm>
        </p:spPr>
        <p:txBody>
          <a:bodyPr>
            <a:normAutofit fontScale="92500" lnSpcReduction="20000"/>
          </a:bodyPr>
          <a:lstStyle/>
          <a:p>
            <a:r>
              <a:rPr lang="fr-FR" dirty="0" smtClean="0"/>
              <a:t>Âge adulte (stabilité au travail, échecs réussites, relations interpersonnelles, loisirs, implications sociales, démêlés avec la justice)</a:t>
            </a:r>
          </a:p>
          <a:p>
            <a:pPr>
              <a:buNone/>
            </a:pPr>
            <a:endParaRPr lang="fr-FR" dirty="0" smtClean="0"/>
          </a:p>
          <a:p>
            <a:r>
              <a:rPr lang="fr-FR" dirty="0" smtClean="0"/>
              <a:t>Vie sentimentale et conjugale (début, déroulement des relations, vie de couple, rôle parental, organisation familiale, divorce…</a:t>
            </a:r>
            <a:r>
              <a:rPr lang="fr-FR" dirty="0" err="1" smtClean="0"/>
              <a:t>etc</a:t>
            </a:r>
            <a:r>
              <a:rPr lang="fr-FR" dirty="0" smtClean="0"/>
              <a:t>)</a:t>
            </a:r>
          </a:p>
          <a:p>
            <a:pPr>
              <a:buNone/>
            </a:pPr>
            <a:endParaRPr lang="fr-FR" dirty="0"/>
          </a:p>
          <a:p>
            <a:pPr>
              <a:buNone/>
            </a:pPr>
            <a:r>
              <a:rPr lang="fr-FR" i="1" dirty="0" smtClean="0"/>
              <a:t>NB: ne pas se laisser distraire par des détails anecdotiques, ne pas perdre de vue l’objectif diagnostique et thérapeutique.</a:t>
            </a:r>
            <a:endParaRPr lang="fr-FR"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u="sng" dirty="0" smtClean="0">
                <a:solidFill>
                  <a:srgbClr val="FF0000"/>
                </a:solidFill>
              </a:rPr>
              <a:t>L’histoire de la maladie</a:t>
            </a:r>
            <a:endParaRPr lang="fr-FR" b="1" i="1" u="sng" dirty="0">
              <a:solidFill>
                <a:srgbClr val="FF0000"/>
              </a:solidFill>
            </a:endParaRPr>
          </a:p>
        </p:txBody>
      </p:sp>
      <p:sp>
        <p:nvSpPr>
          <p:cNvPr id="3" name="Espace réservé du contenu 2"/>
          <p:cNvSpPr>
            <a:spLocks noGrp="1"/>
          </p:cNvSpPr>
          <p:nvPr>
            <p:ph idx="1"/>
          </p:nvPr>
        </p:nvSpPr>
        <p:spPr>
          <a:xfrm>
            <a:off x="428596" y="1571612"/>
            <a:ext cx="8229600" cy="4525963"/>
          </a:xfrm>
        </p:spPr>
        <p:txBody>
          <a:bodyPr>
            <a:normAutofit fontScale="77500" lnSpcReduction="20000"/>
          </a:bodyPr>
          <a:lstStyle/>
          <a:p>
            <a:r>
              <a:rPr lang="fr-FR" dirty="0" smtClean="0"/>
              <a:t>Date de début d’apparition des troubles, leur mode évolutif (aigu, insidieux)</a:t>
            </a:r>
          </a:p>
          <a:p>
            <a:pPr>
              <a:buNone/>
            </a:pPr>
            <a:endParaRPr lang="fr-FR" dirty="0" smtClean="0"/>
          </a:p>
          <a:p>
            <a:r>
              <a:rPr lang="fr-FR" dirty="0" smtClean="0"/>
              <a:t>Les symptômes ( leur durée, fréquence, intensité)</a:t>
            </a:r>
          </a:p>
          <a:p>
            <a:pPr>
              <a:buNone/>
            </a:pPr>
            <a:endParaRPr lang="fr-FR" dirty="0" smtClean="0"/>
          </a:p>
          <a:p>
            <a:r>
              <a:rPr lang="fr-FR" dirty="0" smtClean="0"/>
              <a:t>Savoir explorer les symptômes associés</a:t>
            </a:r>
          </a:p>
          <a:p>
            <a:pPr>
              <a:buNone/>
            </a:pPr>
            <a:endParaRPr lang="fr-FR" dirty="0" smtClean="0"/>
          </a:p>
          <a:p>
            <a:r>
              <a:rPr lang="fr-FR" dirty="0" smtClean="0"/>
              <a:t>Rechercher les événements pouvant précipiter la décompensation actuelle</a:t>
            </a:r>
          </a:p>
          <a:p>
            <a:pPr>
              <a:buNone/>
            </a:pPr>
            <a:endParaRPr lang="fr-FR" dirty="0" smtClean="0"/>
          </a:p>
          <a:p>
            <a:r>
              <a:rPr lang="fr-FR" dirty="0" smtClean="0"/>
              <a:t>Les répercussions sociales, professionnelles et familiales</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928670"/>
            <a:ext cx="8229600" cy="4525963"/>
          </a:xfrm>
        </p:spPr>
        <p:txBody>
          <a:bodyPr>
            <a:normAutofit lnSpcReduction="10000"/>
          </a:bodyPr>
          <a:lstStyle/>
          <a:p>
            <a:r>
              <a:rPr lang="fr-FR" dirty="0" smtClean="0"/>
              <a:t>Savoir déterminer les facteurs pérennisant les troubles et influençant leur évolution</a:t>
            </a:r>
          </a:p>
          <a:p>
            <a:endParaRPr lang="fr-FR" dirty="0" smtClean="0"/>
          </a:p>
          <a:p>
            <a:r>
              <a:rPr lang="fr-FR" dirty="0" smtClean="0"/>
              <a:t>Il est parfois utile d’interroger les personnes accompagnant le sujet ou d’autres sources (infirmier, police, médecin…</a:t>
            </a:r>
          </a:p>
          <a:p>
            <a:pPr>
              <a:buNone/>
            </a:pPr>
            <a:endParaRPr lang="fr-FR" dirty="0" smtClean="0"/>
          </a:p>
          <a:p>
            <a:r>
              <a:rPr lang="fr-FR" dirty="0" smtClean="0"/>
              <a:t>Il est parfois bon de mentionner les symptômes pertinents qui sont absents</a:t>
            </a:r>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u="sng" dirty="0" smtClean="0">
                <a:solidFill>
                  <a:srgbClr val="FF0000"/>
                </a:solidFill>
              </a:rPr>
              <a:t>L’examen mental</a:t>
            </a:r>
            <a:endParaRPr lang="fr-FR" b="1" i="1" u="sng"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r>
              <a:rPr lang="fr-FR" dirty="0" smtClean="0"/>
              <a:t>Son importance se situe dans les données objectives qui en découlent</a:t>
            </a:r>
          </a:p>
          <a:p>
            <a:pPr>
              <a:buNone/>
            </a:pPr>
            <a:endParaRPr lang="fr-FR" dirty="0" smtClean="0"/>
          </a:p>
          <a:p>
            <a:r>
              <a:rPr lang="fr-FR" dirty="0" smtClean="0"/>
              <a:t>Contient ce qui est observé à un moment précis</a:t>
            </a:r>
          </a:p>
          <a:p>
            <a:endParaRPr lang="fr-FR" dirty="0" smtClean="0"/>
          </a:p>
          <a:p>
            <a:r>
              <a:rPr lang="fr-FR" dirty="0" smtClean="0"/>
              <a:t>Solidité/fiabilité</a:t>
            </a:r>
          </a:p>
          <a:p>
            <a:pPr>
              <a:buNone/>
            </a:pPr>
            <a:endParaRPr lang="fr-FR" dirty="0" smtClean="0"/>
          </a:p>
          <a:p>
            <a:r>
              <a:rPr lang="fr-FR" dirty="0" smtClean="0"/>
              <a:t>Les signes observés combinés à l’histoire rapportée par le patient: </a:t>
            </a:r>
            <a:r>
              <a:rPr lang="fr-FR" dirty="0" err="1" smtClean="0"/>
              <a:t>Dgtic</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Ses différentes rubriques</a:t>
            </a:r>
            <a:endParaRPr lang="fr-FR" dirty="0"/>
          </a:p>
        </p:txBody>
      </p:sp>
      <p:sp>
        <p:nvSpPr>
          <p:cNvPr id="3" name="Espace réservé du contenu 2"/>
          <p:cNvSpPr>
            <a:spLocks noGrp="1"/>
          </p:cNvSpPr>
          <p:nvPr>
            <p:ph idx="1"/>
          </p:nvPr>
        </p:nvSpPr>
        <p:spPr>
          <a:xfrm>
            <a:off x="285720" y="1643050"/>
            <a:ext cx="8229600" cy="4525963"/>
          </a:xfrm>
        </p:spPr>
        <p:txBody>
          <a:bodyPr>
            <a:normAutofit fontScale="77500" lnSpcReduction="20000"/>
          </a:bodyPr>
          <a:lstStyle/>
          <a:p>
            <a:pPr marL="514350" indent="-514350" algn="ctr">
              <a:buAutoNum type="arabicPeriod"/>
            </a:pPr>
            <a:r>
              <a:rPr lang="fr-FR" b="1" i="1" u="sng" dirty="0" smtClean="0"/>
              <a:t>Habitus corporel/ présentation générale du malade:</a:t>
            </a:r>
          </a:p>
          <a:p>
            <a:pPr marL="514350" indent="-514350" algn="ctr">
              <a:buNone/>
            </a:pPr>
            <a:endParaRPr lang="fr-FR" b="1" i="1" u="sng" dirty="0" smtClean="0"/>
          </a:p>
          <a:p>
            <a:pPr marL="514350" indent="-514350">
              <a:buFontTx/>
              <a:buChar char="-"/>
            </a:pPr>
            <a:r>
              <a:rPr lang="fr-FR" dirty="0" smtClean="0"/>
              <a:t>Tenue vestimentaire (négligée, excentrique)</a:t>
            </a:r>
          </a:p>
          <a:p>
            <a:pPr marL="514350" indent="-514350">
              <a:buNone/>
            </a:pPr>
            <a:endParaRPr lang="fr-FR" dirty="0" smtClean="0"/>
          </a:p>
          <a:p>
            <a:pPr marL="514350" indent="-514350">
              <a:buFontTx/>
              <a:buChar char="-"/>
            </a:pPr>
            <a:r>
              <a:rPr lang="fr-FR" dirty="0" smtClean="0"/>
              <a:t>Hygiène ( correcte, négligence </a:t>
            </a:r>
            <a:r>
              <a:rPr lang="fr-FR" dirty="0" err="1" smtClean="0"/>
              <a:t>corporo</a:t>
            </a:r>
            <a:r>
              <a:rPr lang="fr-FR" dirty="0" smtClean="0"/>
              <a:t>-vestimentaire, incurie, barbe de quelques jours)</a:t>
            </a:r>
          </a:p>
          <a:p>
            <a:pPr marL="514350" indent="-514350">
              <a:buNone/>
            </a:pPr>
            <a:endParaRPr lang="fr-FR" dirty="0" smtClean="0"/>
          </a:p>
          <a:p>
            <a:pPr marL="514350" indent="-514350">
              <a:buFontTx/>
              <a:buChar char="-"/>
            </a:pPr>
            <a:r>
              <a:rPr lang="fr-FR" dirty="0" smtClean="0"/>
              <a:t>Démarche ( contrainte, trainante, à petits pas, assurée…</a:t>
            </a:r>
            <a:r>
              <a:rPr lang="fr-FR" dirty="0" err="1" smtClean="0"/>
              <a:t>etc</a:t>
            </a:r>
            <a:r>
              <a:rPr lang="fr-FR" dirty="0" smtClean="0"/>
              <a:t>)</a:t>
            </a:r>
          </a:p>
          <a:p>
            <a:pPr marL="514350" indent="-514350">
              <a:buNone/>
            </a:pPr>
            <a:endParaRPr lang="fr-FR" dirty="0" smtClean="0"/>
          </a:p>
          <a:p>
            <a:pPr marL="514350" indent="-514350">
              <a:buFontTx/>
              <a:buChar char="-"/>
            </a:pPr>
            <a:r>
              <a:rPr lang="fr-FR" dirty="0" smtClean="0"/>
              <a:t>Posture ( patient parait craintif, apeuré, nonchalant, crispé, air traqué, hagard…</a:t>
            </a:r>
            <a:r>
              <a:rPr lang="fr-FR" dirty="0" err="1" smtClean="0"/>
              <a:t>etc</a:t>
            </a:r>
            <a:r>
              <a:rPr lang="fr-FR" dirty="0" smtClean="0"/>
              <a:t>) </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71480"/>
            <a:ext cx="8229600" cy="4525963"/>
          </a:xfrm>
        </p:spPr>
        <p:txBody>
          <a:bodyPr/>
          <a:lstStyle/>
          <a:p>
            <a:pPr algn="ctr">
              <a:buNone/>
            </a:pPr>
            <a:r>
              <a:rPr lang="fr-FR" b="1" i="1" u="sng" dirty="0" smtClean="0"/>
              <a:t>2. Activité motrice:</a:t>
            </a:r>
          </a:p>
          <a:p>
            <a:pPr algn="ctr">
              <a:buNone/>
            </a:pPr>
            <a:endParaRPr lang="fr-FR" b="1" i="1" u="sng" dirty="0" smtClean="0"/>
          </a:p>
          <a:p>
            <a:pPr>
              <a:buFontTx/>
              <a:buChar char="-"/>
            </a:pPr>
            <a:r>
              <a:rPr lang="fr-FR" dirty="0" smtClean="0"/>
              <a:t>l’activité normale est spontanée, appropriée à la situation, organisée et constructive, tient compte de la présence d’autrui</a:t>
            </a:r>
          </a:p>
          <a:p>
            <a:pPr>
              <a:buNone/>
            </a:pPr>
            <a:endParaRPr lang="fr-FR" dirty="0" smtClean="0"/>
          </a:p>
          <a:p>
            <a:pPr>
              <a:buFontTx/>
              <a:buChar char="-"/>
            </a:pPr>
            <a:r>
              <a:rPr lang="fr-FR" dirty="0" smtClean="0"/>
              <a:t>Ralentissement, instabilité, impatience, agitation….</a:t>
            </a:r>
            <a:r>
              <a:rPr lang="fr-FR" dirty="0" err="1" smtClean="0"/>
              <a:t>etc</a:t>
            </a: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92500" lnSpcReduction="20000"/>
          </a:bodyPr>
          <a:lstStyle/>
          <a:p>
            <a:pPr algn="ctr">
              <a:buNone/>
            </a:pPr>
            <a:r>
              <a:rPr lang="fr-FR" b="1" i="1" u="sng" dirty="0" smtClean="0"/>
              <a:t>3. La mimique </a:t>
            </a:r>
          </a:p>
          <a:p>
            <a:pPr>
              <a:buNone/>
            </a:pPr>
            <a:r>
              <a:rPr lang="fr-FR" dirty="0" smtClean="0"/>
              <a:t>(normalement expressive, enjouée, tendue, crispée, triste, exprime de l’anxiété, peu mobile voire figée…</a:t>
            </a:r>
            <a:r>
              <a:rPr lang="fr-FR" dirty="0" err="1" smtClean="0"/>
              <a:t>etc</a:t>
            </a:r>
            <a:r>
              <a:rPr lang="fr-FR" dirty="0" smtClean="0"/>
              <a:t>)</a:t>
            </a:r>
          </a:p>
          <a:p>
            <a:pPr>
              <a:buNone/>
            </a:pPr>
            <a:endParaRPr lang="fr-FR" dirty="0"/>
          </a:p>
          <a:p>
            <a:pPr algn="ctr">
              <a:buNone/>
            </a:pPr>
            <a:r>
              <a:rPr lang="fr-FR" b="1" u="sng" dirty="0" smtClean="0"/>
              <a:t>4. Le contact</a:t>
            </a:r>
          </a:p>
          <a:p>
            <a:pPr>
              <a:buNone/>
            </a:pPr>
            <a:r>
              <a:rPr lang="fr-FR" dirty="0" smtClean="0"/>
              <a:t>(facile, familier, impossible, laborieux, réticence…</a:t>
            </a:r>
            <a:r>
              <a:rPr lang="fr-FR" dirty="0" err="1" smtClean="0"/>
              <a:t>etc</a:t>
            </a:r>
            <a:r>
              <a:rPr lang="fr-FR" dirty="0" smtClean="0"/>
              <a:t>), accepte-t-il de se prêter à l’entretien?, répond-t-il à toutes les questions ou est-il sélectif et ambigu?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525963"/>
          </a:xfrm>
        </p:spPr>
        <p:txBody>
          <a:bodyPr>
            <a:normAutofit fontScale="70000" lnSpcReduction="20000"/>
          </a:bodyPr>
          <a:lstStyle/>
          <a:p>
            <a:pPr algn="ctr">
              <a:buNone/>
            </a:pPr>
            <a:r>
              <a:rPr lang="fr-FR" b="1" i="1" u="sng" dirty="0" smtClean="0"/>
              <a:t>5. Le discours:</a:t>
            </a:r>
          </a:p>
          <a:p>
            <a:pPr algn="ctr">
              <a:buNone/>
            </a:pPr>
            <a:endParaRPr lang="fr-FR" b="1" i="1" u="sng" dirty="0" smtClean="0"/>
          </a:p>
          <a:p>
            <a:pPr>
              <a:buFontTx/>
              <a:buChar char="-"/>
            </a:pPr>
            <a:r>
              <a:rPr lang="fr-FR" b="1" dirty="0" smtClean="0"/>
              <a:t>Débit verbal (accéléré, lent, normal, ruptures dans le récit…</a:t>
            </a:r>
            <a:r>
              <a:rPr lang="fr-FR" b="1" dirty="0" err="1" smtClean="0"/>
              <a:t>etc</a:t>
            </a:r>
            <a:r>
              <a:rPr lang="fr-FR" b="1" dirty="0" smtClean="0"/>
              <a:t>)</a:t>
            </a:r>
          </a:p>
          <a:p>
            <a:pPr>
              <a:buNone/>
            </a:pPr>
            <a:endParaRPr lang="fr-FR" b="1" dirty="0" smtClean="0"/>
          </a:p>
          <a:p>
            <a:pPr>
              <a:buFontTx/>
              <a:buChar char="-"/>
            </a:pPr>
            <a:r>
              <a:rPr lang="fr-FR" b="1" dirty="0" smtClean="0"/>
              <a:t>Tonalité/intonation (normale, voix chuchotée, à peine audible, monotone, tremblotante, forte, stridente, grave…</a:t>
            </a:r>
            <a:r>
              <a:rPr lang="fr-FR" b="1" dirty="0" err="1" smtClean="0"/>
              <a:t>etc</a:t>
            </a:r>
            <a:r>
              <a:rPr lang="fr-FR" b="1" dirty="0" smtClean="0"/>
              <a:t>)</a:t>
            </a:r>
          </a:p>
          <a:p>
            <a:pPr>
              <a:buNone/>
            </a:pPr>
            <a:endParaRPr lang="fr-FR" b="1" u="sng" dirty="0" smtClean="0"/>
          </a:p>
          <a:p>
            <a:pPr>
              <a:buFontTx/>
              <a:buChar char="-"/>
            </a:pPr>
            <a:r>
              <a:rPr lang="fr-FR" b="1" u="sng" dirty="0" smtClean="0"/>
              <a:t>Cohérence/enchainement des idées</a:t>
            </a:r>
            <a:r>
              <a:rPr lang="fr-FR" b="1" dirty="0" smtClean="0"/>
              <a:t>: </a:t>
            </a:r>
          </a:p>
          <a:p>
            <a:pPr>
              <a:buNone/>
            </a:pPr>
            <a:endParaRPr lang="fr-FR" b="1" dirty="0" smtClean="0"/>
          </a:p>
          <a:p>
            <a:pPr>
              <a:buFont typeface="Wingdings" pitchFamily="2" charset="2"/>
              <a:buChar char="Ø"/>
            </a:pPr>
            <a:r>
              <a:rPr lang="fr-FR" b="1" dirty="0" smtClean="0"/>
              <a:t>décousu, désordonné, incohérent, « sauts du coq à l’âne », </a:t>
            </a:r>
          </a:p>
          <a:p>
            <a:pPr>
              <a:buNone/>
            </a:pPr>
            <a:r>
              <a:rPr lang="fr-FR" b="1" dirty="0" smtClean="0"/>
              <a:t>« réponses à coté »</a:t>
            </a:r>
            <a:endParaRPr lang="fr-FR"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525963"/>
          </a:xfrm>
        </p:spPr>
        <p:txBody>
          <a:bodyPr>
            <a:normAutofit fontScale="70000" lnSpcReduction="20000"/>
          </a:bodyPr>
          <a:lstStyle/>
          <a:p>
            <a:pPr>
              <a:buFont typeface="Wingdings" pitchFamily="2" charset="2"/>
              <a:buChar char="Ø"/>
            </a:pPr>
            <a:r>
              <a:rPr lang="fr-FR" b="1" dirty="0" smtClean="0"/>
              <a:t>Clair, compréhensible, bon enchainement des idées</a:t>
            </a:r>
          </a:p>
          <a:p>
            <a:pPr>
              <a:buNone/>
            </a:pPr>
            <a:endParaRPr lang="fr-FR" b="1" dirty="0" smtClean="0"/>
          </a:p>
          <a:p>
            <a:pPr>
              <a:buFont typeface="Wingdings" pitchFamily="2" charset="2"/>
              <a:buChar char="Ø"/>
            </a:pPr>
            <a:r>
              <a:rPr lang="fr-FR" b="1" dirty="0" smtClean="0"/>
              <a:t>Discours digressif (chargé de détails superflus, qui met </a:t>
            </a:r>
            <a:r>
              <a:rPr lang="fr-FR" b="1" dirty="0" err="1" smtClean="0"/>
              <a:t>longtps</a:t>
            </a:r>
            <a:r>
              <a:rPr lang="fr-FR" b="1" dirty="0" smtClean="0"/>
              <a:t> à arriver au but)</a:t>
            </a:r>
          </a:p>
          <a:p>
            <a:pPr>
              <a:buFont typeface="Wingdings" pitchFamily="2" charset="2"/>
              <a:buChar char="Ø"/>
            </a:pPr>
            <a:endParaRPr lang="fr-FR" b="1" dirty="0" smtClean="0"/>
          </a:p>
          <a:p>
            <a:pPr>
              <a:buFont typeface="Wingdings" pitchFamily="2" charset="2"/>
              <a:buChar char="Ø"/>
            </a:pPr>
            <a:r>
              <a:rPr lang="fr-FR" b="1" dirty="0" smtClean="0"/>
              <a:t>Relâchement des associations</a:t>
            </a:r>
          </a:p>
          <a:p>
            <a:pPr>
              <a:buFont typeface="Wingdings" pitchFamily="2" charset="2"/>
              <a:buChar char="Ø"/>
            </a:pPr>
            <a:endParaRPr lang="fr-FR" b="1" dirty="0" smtClean="0"/>
          </a:p>
          <a:p>
            <a:pPr>
              <a:buFont typeface="Wingdings" pitchFamily="2" charset="2"/>
              <a:buChar char="Ø"/>
            </a:pPr>
            <a:r>
              <a:rPr lang="fr-FR" b="1" dirty="0" smtClean="0"/>
              <a:t>Discours incohérent sans logique compréhensible perdant </a:t>
            </a:r>
          </a:p>
          <a:p>
            <a:pPr>
              <a:buNone/>
            </a:pPr>
            <a:r>
              <a:rPr lang="fr-FR" b="1" dirty="0" smtClean="0"/>
              <a:t>sa fonction de communication</a:t>
            </a:r>
          </a:p>
          <a:p>
            <a:pPr>
              <a:buFont typeface="Wingdings" pitchFamily="2" charset="2"/>
              <a:buChar char="Ø"/>
            </a:pPr>
            <a:endParaRPr lang="fr-FR" b="1" dirty="0" smtClean="0"/>
          </a:p>
          <a:p>
            <a:pPr>
              <a:buFont typeface="Wingdings" pitchFamily="2" charset="2"/>
              <a:buChar char="Ø"/>
            </a:pPr>
            <a:r>
              <a:rPr lang="fr-FR" b="1" dirty="0" smtClean="0"/>
              <a:t>Le style: discours allusif, hésitant, affirmatif, trop précis</a:t>
            </a:r>
          </a:p>
          <a:p>
            <a:pPr>
              <a:buFont typeface="Wingdings" pitchFamily="2" charset="2"/>
              <a:buChar char="Ø"/>
            </a:pPr>
            <a:endParaRPr lang="fr-FR" b="1" dirty="0" smtClean="0"/>
          </a:p>
          <a:p>
            <a:pPr>
              <a:buFont typeface="Wingdings" pitchFamily="2" charset="2"/>
              <a:buChar char="Ø"/>
            </a:pPr>
            <a:r>
              <a:rPr lang="fr-FR" b="1" dirty="0" smtClean="0"/>
              <a:t>Cours de la pensée (barrages, fadings, stase de la pensée</a:t>
            </a:r>
            <a:r>
              <a:rPr lang="fr-FR"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928670"/>
            <a:ext cx="8229600" cy="4525963"/>
          </a:xfrm>
        </p:spPr>
        <p:txBody>
          <a:bodyPr/>
          <a:lstStyle/>
          <a:p>
            <a:pPr algn="ctr"/>
            <a:r>
              <a:rPr lang="fr-FR" u="sng" dirty="0" smtClean="0"/>
              <a:t>Première particularité: </a:t>
            </a:r>
            <a:r>
              <a:rPr lang="fr-FR" dirty="0" smtClean="0"/>
              <a:t>sémiologie dominée par le matériel « verbal » et ne fait pas l’objet d’investigation directe</a:t>
            </a:r>
          </a:p>
          <a:p>
            <a:endParaRPr lang="fr-FR" dirty="0"/>
          </a:p>
          <a:p>
            <a:pPr algn="ctr"/>
            <a:r>
              <a:rPr lang="fr-FR" u="sng" dirty="0" smtClean="0"/>
              <a:t>La seconde particularité</a:t>
            </a:r>
            <a:r>
              <a:rPr lang="fr-FR" dirty="0" smtClean="0"/>
              <a:t>: l’examen psychiatrique se situe d’emblée dans un acte thérapeutique</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000108"/>
            <a:ext cx="8229600" cy="4525963"/>
          </a:xfrm>
        </p:spPr>
        <p:txBody>
          <a:bodyPr/>
          <a:lstStyle/>
          <a:p>
            <a:pPr>
              <a:buFont typeface="Wingdings" pitchFamily="2" charset="2"/>
              <a:buChar char="Ø"/>
            </a:pPr>
            <a:r>
              <a:rPr lang="fr-FR" dirty="0" smtClean="0"/>
              <a:t>Discours: prolixe, métaphorique, pauvre, obscur, </a:t>
            </a:r>
            <a:r>
              <a:rPr lang="fr-FR" dirty="0"/>
              <a:t>e</a:t>
            </a:r>
            <a:r>
              <a:rPr lang="fr-FR" dirty="0" smtClean="0"/>
              <a:t>mbrouillé, monologue sans fin qui n’accepte aucune interruption</a:t>
            </a:r>
          </a:p>
          <a:p>
            <a:pPr>
              <a:buNone/>
            </a:pPr>
            <a:endParaRPr lang="fr-FR" dirty="0" smtClean="0"/>
          </a:p>
          <a:p>
            <a:pPr>
              <a:buFont typeface="Wingdings" pitchFamily="2" charset="2"/>
              <a:buChar char="Ø"/>
            </a:pPr>
            <a:r>
              <a:rPr lang="fr-FR" dirty="0" smtClean="0"/>
              <a:t>Contenu du discours : thèmes qui reviennent sans cesse (centré de la culpabilité, idée délirante, préoccupations ou situations de la vie quotidienne)</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785794"/>
            <a:ext cx="8229600" cy="4525963"/>
          </a:xfrm>
        </p:spPr>
        <p:txBody>
          <a:bodyPr>
            <a:normAutofit fontScale="55000" lnSpcReduction="20000"/>
          </a:bodyPr>
          <a:lstStyle/>
          <a:p>
            <a:pPr algn="ctr">
              <a:buNone/>
            </a:pPr>
            <a:r>
              <a:rPr lang="fr-FR" b="1" i="1" u="sng" dirty="0" smtClean="0"/>
              <a:t>6- l’humeur:</a:t>
            </a:r>
          </a:p>
          <a:p>
            <a:pPr algn="ctr">
              <a:buNone/>
            </a:pPr>
            <a:endParaRPr lang="fr-FR" b="1" i="1" u="sng" dirty="0" smtClean="0"/>
          </a:p>
          <a:p>
            <a:pPr>
              <a:buFontTx/>
              <a:buChar char="-"/>
            </a:pPr>
            <a:r>
              <a:rPr lang="fr-FR" b="1" dirty="0" smtClean="0"/>
              <a:t>Varie selon le contenu émotionnel du discours</a:t>
            </a:r>
          </a:p>
          <a:p>
            <a:pPr>
              <a:buFontTx/>
              <a:buChar char="-"/>
            </a:pPr>
            <a:endParaRPr lang="fr-FR" b="1" dirty="0" smtClean="0"/>
          </a:p>
          <a:p>
            <a:pPr>
              <a:buFontTx/>
              <a:buChar char="-"/>
            </a:pPr>
            <a:r>
              <a:rPr lang="fr-FR" b="1" dirty="0" smtClean="0"/>
              <a:t>Se reflète dans l’intonation de la voix, mimique, gestuelle, et expression du visage (mimique)</a:t>
            </a:r>
          </a:p>
          <a:p>
            <a:pPr>
              <a:buFontTx/>
              <a:buChar char="-"/>
            </a:pPr>
            <a:endParaRPr lang="fr-FR" b="1" dirty="0" smtClean="0"/>
          </a:p>
          <a:p>
            <a:pPr>
              <a:buFontTx/>
              <a:buChar char="-"/>
            </a:pPr>
            <a:r>
              <a:rPr lang="fr-FR" b="1" dirty="0" smtClean="0"/>
              <a:t>Joviale, euphorique, exaltée</a:t>
            </a:r>
          </a:p>
          <a:p>
            <a:pPr>
              <a:buFontTx/>
              <a:buChar char="-"/>
            </a:pPr>
            <a:endParaRPr lang="fr-FR" b="1" dirty="0" smtClean="0"/>
          </a:p>
          <a:p>
            <a:pPr>
              <a:buFontTx/>
              <a:buChar char="-"/>
            </a:pPr>
            <a:r>
              <a:rPr lang="fr-FR" b="1" dirty="0" smtClean="0"/>
              <a:t>Irritable, dysphorique</a:t>
            </a:r>
          </a:p>
          <a:p>
            <a:pPr>
              <a:buFontTx/>
              <a:buChar char="-"/>
            </a:pPr>
            <a:endParaRPr lang="fr-FR" b="1" dirty="0" smtClean="0"/>
          </a:p>
          <a:p>
            <a:pPr>
              <a:buFontTx/>
              <a:buChar char="-"/>
            </a:pPr>
            <a:r>
              <a:rPr lang="fr-FR" b="1" dirty="0" smtClean="0"/>
              <a:t>Triste, affaissée</a:t>
            </a:r>
          </a:p>
          <a:p>
            <a:pPr>
              <a:buFontTx/>
              <a:buChar char="-"/>
            </a:pPr>
            <a:endParaRPr lang="fr-FR" b="1" dirty="0" smtClean="0"/>
          </a:p>
          <a:p>
            <a:pPr>
              <a:buFontTx/>
              <a:buChar char="-"/>
            </a:pPr>
            <a:r>
              <a:rPr lang="fr-FR" b="1" dirty="0" err="1" smtClean="0"/>
              <a:t>Euthymie</a:t>
            </a:r>
            <a:endParaRPr lang="fr-FR" b="1" dirty="0" smtClean="0"/>
          </a:p>
          <a:p>
            <a:pPr>
              <a:buFontTx/>
              <a:buChar char="-"/>
            </a:pPr>
            <a:endParaRPr lang="fr-FR" b="1" dirty="0" smtClean="0"/>
          </a:p>
          <a:p>
            <a:pPr>
              <a:buFontTx/>
              <a:buChar char="-"/>
            </a:pPr>
            <a:r>
              <a:rPr lang="fr-FR" b="1" dirty="0" smtClean="0"/>
              <a:t>Affect émoussé, abrasé, anesthésie affective</a:t>
            </a:r>
            <a:endParaRPr lang="fr-FR"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FontTx/>
              <a:buChar char="-"/>
            </a:pPr>
            <a:r>
              <a:rPr lang="fr-FR" dirty="0" smtClean="0"/>
              <a:t>La concordance de l’humeur avec le contenu du discours (syntonie, affect approprié ou au </a:t>
            </a:r>
            <a:r>
              <a:rPr lang="fr-FR" dirty="0" err="1" smtClean="0"/>
              <a:t>cntraire</a:t>
            </a:r>
            <a:r>
              <a:rPr lang="fr-FR" dirty="0" smtClean="0"/>
              <a:t> discordant (en </a:t>
            </a:r>
            <a:r>
              <a:rPr lang="fr-FR" dirty="0" err="1" smtClean="0"/>
              <a:t>contardiction</a:t>
            </a:r>
            <a:r>
              <a:rPr lang="fr-FR" dirty="0" smtClean="0"/>
              <a:t> avec le contenu de la pensée)</a:t>
            </a: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525963"/>
          </a:xfrm>
        </p:spPr>
        <p:txBody>
          <a:bodyPr>
            <a:normAutofit fontScale="77500" lnSpcReduction="20000"/>
          </a:bodyPr>
          <a:lstStyle/>
          <a:p>
            <a:pPr algn="ctr">
              <a:buNone/>
            </a:pPr>
            <a:r>
              <a:rPr lang="fr-FR" b="1" i="1" u="sng" dirty="0" smtClean="0"/>
              <a:t>7. Orientation </a:t>
            </a:r>
            <a:r>
              <a:rPr lang="fr-FR" b="1" i="1" u="sng" dirty="0" err="1" smtClean="0"/>
              <a:t>temporospatiale</a:t>
            </a:r>
            <a:r>
              <a:rPr lang="fr-FR" b="1" i="1" u="sng" dirty="0" smtClean="0"/>
              <a:t> et conscience vigile:</a:t>
            </a:r>
          </a:p>
          <a:p>
            <a:pPr algn="ctr">
              <a:buNone/>
            </a:pPr>
            <a:endParaRPr lang="fr-FR" b="1" i="1" u="sng" dirty="0" smtClean="0"/>
          </a:p>
          <a:p>
            <a:pPr>
              <a:buFontTx/>
              <a:buChar char="-"/>
            </a:pPr>
            <a:r>
              <a:rPr lang="fr-FR" dirty="0" smtClean="0"/>
              <a:t>État de conscience: état d’éveil dans le quel on reconnait le monde environnant</a:t>
            </a:r>
          </a:p>
          <a:p>
            <a:pPr>
              <a:buFontTx/>
              <a:buChar char="-"/>
            </a:pPr>
            <a:endParaRPr lang="fr-FR" dirty="0" smtClean="0"/>
          </a:p>
          <a:p>
            <a:pPr>
              <a:buFontTx/>
              <a:buChar char="-"/>
            </a:pPr>
            <a:r>
              <a:rPr lang="fr-FR" dirty="0" smtClean="0"/>
              <a:t>Permet de se situer dans le tps et l’espace</a:t>
            </a:r>
          </a:p>
          <a:p>
            <a:pPr>
              <a:buFontTx/>
              <a:buChar char="-"/>
            </a:pPr>
            <a:endParaRPr lang="fr-FR" dirty="0" smtClean="0"/>
          </a:p>
          <a:p>
            <a:pPr>
              <a:buFontTx/>
              <a:buChar char="-"/>
            </a:pPr>
            <a:r>
              <a:rPr lang="fr-FR" dirty="0" smtClean="0"/>
              <a:t>Conscience claire ( sujet réceptif aux différents stimuli), somnolence, obnubilation, stupeur.</a:t>
            </a:r>
          </a:p>
          <a:p>
            <a:pPr>
              <a:buNone/>
            </a:pPr>
            <a:endParaRPr lang="fr-FR" dirty="0" smtClean="0"/>
          </a:p>
          <a:p>
            <a:pPr>
              <a:buFontTx/>
              <a:buChar char="-"/>
            </a:pPr>
            <a:r>
              <a:rPr lang="fr-FR" dirty="0" smtClean="0"/>
              <a:t>Perplexité, désorientation temporelle et spatiale (confusion mentale, démence)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642918"/>
            <a:ext cx="8229600" cy="4525963"/>
          </a:xfrm>
        </p:spPr>
        <p:txBody>
          <a:bodyPr>
            <a:normAutofit fontScale="70000" lnSpcReduction="20000"/>
          </a:bodyPr>
          <a:lstStyle/>
          <a:p>
            <a:pPr algn="ctr">
              <a:buNone/>
            </a:pPr>
            <a:r>
              <a:rPr lang="fr-FR" b="1" i="1" u="sng" dirty="0" smtClean="0"/>
              <a:t>8. Troubles de la croyance: </a:t>
            </a:r>
          </a:p>
          <a:p>
            <a:pPr>
              <a:buFontTx/>
              <a:buChar char="-"/>
            </a:pPr>
            <a:r>
              <a:rPr lang="fr-FR" b="1" dirty="0" smtClean="0"/>
              <a:t>Conviction </a:t>
            </a:r>
            <a:r>
              <a:rPr lang="fr-FR" b="1" dirty="0" smtClean="0"/>
              <a:t>absolue, erronée et </a:t>
            </a:r>
            <a:r>
              <a:rPr lang="fr-FR" b="1" dirty="0" smtClean="0"/>
              <a:t>irréductible</a:t>
            </a:r>
            <a:r>
              <a:rPr lang="fr-FR" b="1" dirty="0" smtClean="0"/>
              <a:t> </a:t>
            </a:r>
            <a:r>
              <a:rPr lang="fr-FR" b="1" dirty="0" smtClean="0"/>
              <a:t>par la logique et l’évidence des faits</a:t>
            </a:r>
          </a:p>
          <a:p>
            <a:pPr>
              <a:buNone/>
            </a:pPr>
            <a:endParaRPr lang="fr-FR" b="1" dirty="0" smtClean="0"/>
          </a:p>
          <a:p>
            <a:pPr>
              <a:buFontTx/>
              <a:buChar char="-"/>
            </a:pPr>
            <a:r>
              <a:rPr lang="fr-FR" b="1" dirty="0" smtClean="0"/>
              <a:t>Vécue comme une réalité indéniable éloignée du groupe culturel d’appartenance</a:t>
            </a:r>
          </a:p>
          <a:p>
            <a:pPr>
              <a:buNone/>
            </a:pPr>
            <a:endParaRPr lang="fr-FR" b="1" dirty="0" smtClean="0"/>
          </a:p>
          <a:p>
            <a:pPr>
              <a:buFontTx/>
              <a:buChar char="-"/>
            </a:pPr>
            <a:r>
              <a:rPr lang="fr-FR" b="1" dirty="0" smtClean="0"/>
              <a:t>Le délire se définit par: </a:t>
            </a:r>
          </a:p>
          <a:p>
            <a:pPr>
              <a:buNone/>
            </a:pPr>
            <a:r>
              <a:rPr lang="fr-FR" b="1" dirty="0" smtClean="0"/>
              <a:t> </a:t>
            </a:r>
            <a:r>
              <a:rPr lang="fr-FR" b="1" dirty="0" smtClean="0"/>
              <a:t>   . Thématique</a:t>
            </a:r>
            <a:r>
              <a:rPr lang="fr-FR" b="1" dirty="0"/>
              <a:t> </a:t>
            </a:r>
            <a:r>
              <a:rPr lang="fr-FR" b="1" dirty="0" smtClean="0"/>
              <a:t>(jalousie, persécution, </a:t>
            </a:r>
            <a:r>
              <a:rPr lang="fr-FR" b="1" dirty="0" err="1" smtClean="0"/>
              <a:t>concernement</a:t>
            </a:r>
            <a:r>
              <a:rPr lang="fr-FR" b="1" dirty="0" smtClean="0"/>
              <a:t>, érotomanie, grandeur…</a:t>
            </a:r>
            <a:r>
              <a:rPr lang="fr-FR" b="1" dirty="0" err="1" smtClean="0"/>
              <a:t>etc</a:t>
            </a:r>
            <a:r>
              <a:rPr lang="fr-FR" b="1" dirty="0" smtClean="0"/>
              <a:t>)</a:t>
            </a:r>
          </a:p>
          <a:p>
            <a:pPr>
              <a:buNone/>
            </a:pPr>
            <a:r>
              <a:rPr lang="fr-FR" b="1" dirty="0" smtClean="0"/>
              <a:t> </a:t>
            </a:r>
            <a:r>
              <a:rPr lang="fr-FR" b="1" dirty="0" smtClean="0"/>
              <a:t>   . Mécanisme ( hallucination, intuition, imagination et interprétation)</a:t>
            </a:r>
          </a:p>
          <a:p>
            <a:pPr>
              <a:buNone/>
            </a:pPr>
            <a:r>
              <a:rPr lang="fr-FR" b="1" dirty="0" smtClean="0"/>
              <a:t> </a:t>
            </a:r>
            <a:r>
              <a:rPr lang="fr-FR" b="1" dirty="0" smtClean="0"/>
              <a:t>   . Systématisation ( flou, mal systématisé, illogique, plausible, </a:t>
            </a:r>
            <a:r>
              <a:rPr lang="fr-FR" b="1" dirty="0" err="1" smtClean="0"/>
              <a:t>pseudologique</a:t>
            </a:r>
            <a:r>
              <a:rPr lang="fr-FR" b="1" dirty="0" smtClean="0"/>
              <a:t>…</a:t>
            </a:r>
            <a:r>
              <a:rPr lang="fr-FR" b="1" dirty="0" err="1" smtClean="0"/>
              <a:t>etc</a:t>
            </a:r>
            <a:r>
              <a:rPr lang="fr-FR" b="1" dirty="0" smtClean="0"/>
              <a:t>)</a:t>
            </a:r>
            <a:endParaRPr lang="fr-FR" b="1"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857232"/>
            <a:ext cx="8229600" cy="4525963"/>
          </a:xfrm>
        </p:spPr>
        <p:txBody>
          <a:bodyPr/>
          <a:lstStyle/>
          <a:p>
            <a:pPr algn="ctr">
              <a:buNone/>
            </a:pPr>
            <a:r>
              <a:rPr lang="fr-FR" dirty="0" smtClean="0"/>
              <a:t> </a:t>
            </a:r>
            <a:r>
              <a:rPr lang="fr-FR" b="1" i="1" u="sng" dirty="0" smtClean="0"/>
              <a:t>9. les troubles de la perception:</a:t>
            </a:r>
          </a:p>
          <a:p>
            <a:pPr algn="ctr">
              <a:buNone/>
            </a:pPr>
            <a:endParaRPr lang="fr-FR" b="1" i="1" u="sng" dirty="0" smtClean="0"/>
          </a:p>
          <a:p>
            <a:pPr>
              <a:buNone/>
            </a:pPr>
            <a:r>
              <a:rPr lang="fr-FR" dirty="0" smtClean="0"/>
              <a:t> </a:t>
            </a:r>
            <a:r>
              <a:rPr lang="fr-FR" dirty="0" smtClean="0"/>
              <a:t>- « perception sans objet à percevoir » (</a:t>
            </a:r>
            <a:r>
              <a:rPr lang="fr-FR" dirty="0" err="1" smtClean="0"/>
              <a:t>H.Ey</a:t>
            </a:r>
            <a:r>
              <a:rPr lang="fr-FR" dirty="0" smtClean="0"/>
              <a:t>)</a:t>
            </a:r>
          </a:p>
          <a:p>
            <a:pPr>
              <a:buFontTx/>
              <a:buChar char="-"/>
            </a:pPr>
            <a:r>
              <a:rPr lang="fr-FR" dirty="0" smtClean="0"/>
              <a:t>Peuvent toucher un ou plusieurs des cinq sens: </a:t>
            </a:r>
            <a:r>
              <a:rPr lang="fr-FR" dirty="0" err="1" smtClean="0"/>
              <a:t>acoustico</a:t>
            </a:r>
            <a:r>
              <a:rPr lang="fr-FR" dirty="0" smtClean="0"/>
              <a:t>-verbales, olfactives, visuelles, tactiles, gustatives</a:t>
            </a:r>
          </a:p>
          <a:p>
            <a:pPr>
              <a:buFontTx/>
              <a:buChar char="-"/>
            </a:pPr>
            <a:r>
              <a:rPr lang="fr-FR" dirty="0" smtClean="0"/>
              <a:t>Hallucinations cénesthésiques</a:t>
            </a:r>
          </a:p>
          <a:p>
            <a:pPr>
              <a:buFontTx/>
              <a:buChar char="-"/>
            </a:pPr>
            <a:r>
              <a:rPr lang="fr-FR" dirty="0" smtClean="0"/>
              <a:t>Illusion: perception déformée d’un objet réel</a:t>
            </a:r>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00108"/>
            <a:ext cx="8229600" cy="4525963"/>
          </a:xfrm>
        </p:spPr>
        <p:txBody>
          <a:bodyPr/>
          <a:lstStyle/>
          <a:p>
            <a:pPr algn="ctr">
              <a:buNone/>
            </a:pPr>
            <a:r>
              <a:rPr lang="fr-FR" b="1" i="1" u="sng" dirty="0" smtClean="0"/>
              <a:t>10. Les fonctions cognitives:</a:t>
            </a:r>
          </a:p>
          <a:p>
            <a:pPr algn="ctr">
              <a:buNone/>
            </a:pPr>
            <a:endParaRPr lang="fr-FR" b="1" i="1" u="sng" dirty="0" smtClean="0"/>
          </a:p>
          <a:p>
            <a:pPr>
              <a:buFontTx/>
              <a:buChar char="-"/>
            </a:pPr>
            <a:r>
              <a:rPr lang="fr-FR" dirty="0" smtClean="0"/>
              <a:t>s’assurer d’un minimum de collaboration du patient, de préférence reposé</a:t>
            </a:r>
          </a:p>
          <a:p>
            <a:pPr>
              <a:buFontTx/>
              <a:buChar char="-"/>
            </a:pPr>
            <a:r>
              <a:rPr lang="fr-FR" dirty="0" smtClean="0"/>
              <a:t>Attention, concentration, mémoire</a:t>
            </a:r>
          </a:p>
          <a:p>
            <a:pPr>
              <a:buFontTx/>
              <a:buChar char="-"/>
            </a:pPr>
            <a:r>
              <a:rPr lang="fr-FR" dirty="0" smtClean="0"/>
              <a:t>Fonctions supérieures: abstraction, jugement, intelligence (acquisition de connaissances et leur utilisation)</a:t>
            </a: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785794"/>
            <a:ext cx="8229600" cy="4525963"/>
          </a:xfrm>
        </p:spPr>
        <p:txBody>
          <a:bodyPr>
            <a:normAutofit fontScale="77500" lnSpcReduction="20000"/>
          </a:bodyPr>
          <a:lstStyle/>
          <a:p>
            <a:r>
              <a:rPr lang="fr-FR" b="1" u="sng" dirty="0" smtClean="0"/>
              <a:t>Attention/concentration:</a:t>
            </a:r>
          </a:p>
          <a:p>
            <a:pPr>
              <a:buNone/>
            </a:pPr>
            <a:endParaRPr lang="fr-FR" b="1" u="sng" dirty="0" smtClean="0"/>
          </a:p>
          <a:p>
            <a:pPr>
              <a:buFontTx/>
              <a:buChar char="-"/>
            </a:pPr>
            <a:r>
              <a:rPr lang="fr-FR" dirty="0" smtClean="0"/>
              <a:t>l</a:t>
            </a:r>
            <a:r>
              <a:rPr lang="fr-FR" b="1" dirty="0" smtClean="0"/>
              <a:t>’attention </a:t>
            </a:r>
            <a:r>
              <a:rPr lang="fr-FR" dirty="0" smtClean="0"/>
              <a:t>se définit comme la capacité de saisir un stimulus spécifique sans être distrait par les stimuli environnants</a:t>
            </a:r>
          </a:p>
          <a:p>
            <a:pPr>
              <a:buNone/>
            </a:pPr>
            <a:endParaRPr lang="fr-FR" dirty="0" smtClean="0"/>
          </a:p>
          <a:p>
            <a:pPr>
              <a:buFontTx/>
              <a:buChar char="-"/>
            </a:pPr>
            <a:r>
              <a:rPr lang="fr-FR" dirty="0" smtClean="0"/>
              <a:t>L’attention primaire est: passive, involontaire, automatique, instinctive et réactive, elle est de courte durée</a:t>
            </a:r>
          </a:p>
          <a:p>
            <a:pPr>
              <a:buNone/>
            </a:pPr>
            <a:endParaRPr lang="fr-FR" dirty="0" smtClean="0"/>
          </a:p>
          <a:p>
            <a:pPr>
              <a:buFontTx/>
              <a:buChar char="-"/>
            </a:pPr>
            <a:r>
              <a:rPr lang="fr-FR" dirty="0" smtClean="0"/>
              <a:t>La </a:t>
            </a:r>
            <a:r>
              <a:rPr lang="fr-FR" b="1" dirty="0" smtClean="0"/>
              <a:t>concentration</a:t>
            </a:r>
            <a:r>
              <a:rPr lang="fr-FR" dirty="0" smtClean="0"/>
              <a:t>: « attention secondaire » capacité de soutenir l’attention pendant un laps de temps prolongé, elle est volontaire et active</a:t>
            </a:r>
          </a:p>
          <a:p>
            <a:pPr>
              <a:buNone/>
            </a:pP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u="sng" dirty="0" smtClean="0"/>
              <a:t>Hypoprosexie</a:t>
            </a:r>
            <a:r>
              <a:rPr lang="fr-FR" dirty="0" smtClean="0"/>
              <a:t>: réduction de la capacité de concentration, concentration globale trop faible</a:t>
            </a:r>
          </a:p>
          <a:p>
            <a:endParaRPr lang="fr-FR" dirty="0" smtClean="0"/>
          </a:p>
          <a:p>
            <a:r>
              <a:rPr lang="fr-FR" b="1" u="sng" dirty="0" smtClean="0"/>
              <a:t>La distractibilité</a:t>
            </a:r>
            <a:r>
              <a:rPr lang="fr-FR" dirty="0" smtClean="0"/>
              <a:t>: concentration affaiblie en raison d’une attention labile et trop facilement détournée par des stimuli extérieurs</a:t>
            </a:r>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428604"/>
            <a:ext cx="8229600" cy="4525963"/>
          </a:xfrm>
        </p:spPr>
        <p:txBody>
          <a:bodyPr/>
          <a:lstStyle/>
          <a:p>
            <a:pPr algn="ctr">
              <a:buNone/>
            </a:pPr>
            <a:endParaRPr lang="fr-FR" b="1" i="1" u="sng" dirty="0" smtClean="0"/>
          </a:p>
          <a:p>
            <a:pPr>
              <a:buFontTx/>
              <a:buChar char="-"/>
            </a:pPr>
            <a:r>
              <a:rPr lang="fr-FR" dirty="0" smtClean="0"/>
              <a:t>Occupe une place considérable dans le champ des fonctions cognitives </a:t>
            </a:r>
          </a:p>
          <a:p>
            <a:pPr>
              <a:buFontTx/>
              <a:buChar char="-"/>
            </a:pPr>
            <a:r>
              <a:rPr lang="fr-FR" dirty="0" smtClean="0"/>
              <a:t>Processus par lequel l’information est enregistrée, retenue et rappelée au moment opportun</a:t>
            </a:r>
          </a:p>
          <a:p>
            <a:pPr>
              <a:buFontTx/>
              <a:buChar char="-"/>
            </a:pPr>
            <a:r>
              <a:rPr lang="fr-FR" dirty="0" smtClean="0"/>
              <a:t>Amnésie antérograde, rétrograde</a:t>
            </a:r>
          </a:p>
          <a:p>
            <a:pPr>
              <a:buFontTx/>
              <a:buChar char="-"/>
            </a:pPr>
            <a:r>
              <a:rPr lang="fr-FR" dirty="0" smtClean="0"/>
              <a:t>hypermnésie</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000108"/>
            <a:ext cx="8229600" cy="4525963"/>
          </a:xfrm>
        </p:spPr>
        <p:txBody>
          <a:bodyPr/>
          <a:lstStyle/>
          <a:p>
            <a:pPr algn="ctr">
              <a:buNone/>
            </a:pPr>
            <a:r>
              <a:rPr lang="fr-FR" b="1" u="sng" dirty="0" smtClean="0">
                <a:solidFill>
                  <a:srgbClr val="FF0000"/>
                </a:solidFill>
              </a:rPr>
              <a:t>Les symptômes:</a:t>
            </a:r>
          </a:p>
          <a:p>
            <a:pPr algn="ctr"/>
            <a:r>
              <a:rPr lang="fr-FR" dirty="0" smtClean="0"/>
              <a:t>Rarement pathognomoniques ou objectifs, nécessitant un travail permanent d’interprétation</a:t>
            </a:r>
          </a:p>
          <a:p>
            <a:pPr algn="ctr">
              <a:buNone/>
            </a:pPr>
            <a:endParaRPr lang="fr-FR" dirty="0" smtClean="0"/>
          </a:p>
          <a:p>
            <a:pPr algn="ctr"/>
            <a:r>
              <a:rPr lang="fr-FR" dirty="0" smtClean="0"/>
              <a:t>La démarche diagnostique n’est pas suffisante pour prévoir une évolution ( histoire du sujet, culture, milieu social…</a:t>
            </a:r>
            <a:r>
              <a:rPr lang="fr-FR" dirty="0" err="1" smtClean="0"/>
              <a:t>etc</a:t>
            </a:r>
            <a:r>
              <a:rPr lang="fr-FR" dirty="0" smtClean="0"/>
              <a:t>)</a:t>
            </a:r>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857232"/>
            <a:ext cx="8229600" cy="4525963"/>
          </a:xfrm>
        </p:spPr>
        <p:txBody>
          <a:bodyPr>
            <a:normAutofit fontScale="85000" lnSpcReduction="20000"/>
          </a:bodyPr>
          <a:lstStyle/>
          <a:p>
            <a:pPr algn="ctr">
              <a:buNone/>
            </a:pPr>
            <a:r>
              <a:rPr lang="fr-FR" b="1" i="1" u="sng" dirty="0" smtClean="0"/>
              <a:t>11. Le jugement:</a:t>
            </a:r>
          </a:p>
          <a:p>
            <a:pPr algn="ctr">
              <a:buNone/>
            </a:pPr>
            <a:endParaRPr lang="fr-FR" b="1" i="1" u="sng" dirty="0" smtClean="0"/>
          </a:p>
          <a:p>
            <a:pPr>
              <a:buFontTx/>
              <a:buChar char="-"/>
            </a:pPr>
            <a:r>
              <a:rPr lang="fr-FR" dirty="0" smtClean="0"/>
              <a:t>Fonction permettant de mesurer et de peser l’importance relative de différents faits ou d’idées et d’ajuster le comportement en conséquence</a:t>
            </a:r>
          </a:p>
          <a:p>
            <a:pPr>
              <a:buNone/>
            </a:pPr>
            <a:endParaRPr lang="fr-FR" dirty="0" smtClean="0"/>
          </a:p>
          <a:p>
            <a:pPr>
              <a:buFontTx/>
              <a:buChar char="-"/>
            </a:pPr>
            <a:r>
              <a:rPr lang="fr-FR" dirty="0" smtClean="0"/>
              <a:t>Information-----analyse-----décision</a:t>
            </a:r>
          </a:p>
          <a:p>
            <a:pPr>
              <a:buNone/>
            </a:pPr>
            <a:endParaRPr lang="fr-FR" dirty="0" smtClean="0"/>
          </a:p>
          <a:p>
            <a:pPr>
              <a:buFontTx/>
              <a:buChar char="-"/>
            </a:pPr>
            <a:r>
              <a:rPr lang="fr-FR" dirty="0" smtClean="0"/>
              <a:t>S’évalue d’après l’histoire rapportée par le patient, observation des actes de la vie quotidienne, justesse des décisions face aux problèmes</a:t>
            </a:r>
          </a:p>
          <a:p>
            <a:pPr>
              <a:buNone/>
            </a:pPr>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928670"/>
            <a:ext cx="8229600" cy="4525963"/>
          </a:xfrm>
        </p:spPr>
        <p:txBody>
          <a:bodyPr/>
          <a:lstStyle/>
          <a:p>
            <a:pPr algn="ctr">
              <a:buNone/>
            </a:pPr>
            <a:r>
              <a:rPr lang="fr-FR" b="1" i="1" u="sng" dirty="0" smtClean="0"/>
              <a:t>12. INSIGHT:</a:t>
            </a:r>
          </a:p>
          <a:p>
            <a:pPr algn="ctr">
              <a:buNone/>
            </a:pPr>
            <a:endParaRPr lang="fr-FR" b="1" i="1" u="sng" dirty="0" smtClean="0"/>
          </a:p>
          <a:p>
            <a:pPr algn="ctr">
              <a:buNone/>
            </a:pPr>
            <a:r>
              <a:rPr lang="fr-FR" dirty="0" smtClean="0"/>
              <a:t>(Conscience des troubles)</a:t>
            </a:r>
          </a:p>
          <a:p>
            <a:pPr>
              <a:buNone/>
            </a:pPr>
            <a:r>
              <a:rPr lang="fr-FR" dirty="0" smtClean="0"/>
              <a:t>- Compréhension qu’a le patient de son état, de nécessiter un traitement , explication qu’il donne de son trouble, à quoi les attribue-t-il?, quelles en sont les répercussions</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571480"/>
            <a:ext cx="8229600" cy="4525963"/>
          </a:xfrm>
        </p:spPr>
        <p:txBody>
          <a:bodyPr/>
          <a:lstStyle/>
          <a:p>
            <a:pPr algn="ctr">
              <a:buNone/>
            </a:pPr>
            <a:r>
              <a:rPr lang="fr-FR" b="1" i="1" u="sng" dirty="0" smtClean="0"/>
              <a:t>13. Les fonctions instinctuelles</a:t>
            </a:r>
            <a:r>
              <a:rPr lang="fr-FR" b="1" i="1" u="sng" smtClean="0"/>
              <a:t>: </a:t>
            </a:r>
          </a:p>
          <a:p>
            <a:pPr algn="ctr">
              <a:buNone/>
            </a:pPr>
            <a:endParaRPr lang="fr-FR" b="1" i="1" u="sng" dirty="0" smtClean="0"/>
          </a:p>
          <a:p>
            <a:pPr>
              <a:buFontTx/>
              <a:buChar char="-"/>
            </a:pPr>
            <a:r>
              <a:rPr lang="fr-FR" dirty="0" smtClean="0"/>
              <a:t>sommeil: insomnie, hypersomnie, </a:t>
            </a:r>
            <a:r>
              <a:rPr lang="fr-FR" dirty="0" err="1" smtClean="0"/>
              <a:t>parasomnies</a:t>
            </a:r>
            <a:endParaRPr lang="fr-FR" dirty="0" smtClean="0"/>
          </a:p>
          <a:p>
            <a:pPr>
              <a:buFontTx/>
              <a:buChar char="-"/>
            </a:pPr>
            <a:r>
              <a:rPr lang="fr-FR" dirty="0" smtClean="0"/>
              <a:t>Appétit: anorexie, boulimie, gloutonnerie</a:t>
            </a:r>
          </a:p>
          <a:p>
            <a:pPr>
              <a:buFontTx/>
              <a:buChar char="-"/>
            </a:pPr>
            <a:r>
              <a:rPr lang="fr-FR" dirty="0" smtClean="0"/>
              <a:t>Sexualité: frigidité, impuissance, troubles érectiles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785794"/>
            <a:ext cx="8229600" cy="4525963"/>
          </a:xfrm>
        </p:spPr>
        <p:txBody>
          <a:bodyPr>
            <a:normAutofit lnSpcReduction="10000"/>
          </a:bodyPr>
          <a:lstStyle/>
          <a:p>
            <a:pPr>
              <a:buNone/>
            </a:pPr>
            <a:r>
              <a:rPr lang="fr-FR" b="1" u="sng" dirty="0" smtClean="0"/>
              <a:t>En somme:</a:t>
            </a:r>
          </a:p>
          <a:p>
            <a:pPr>
              <a:buNone/>
            </a:pPr>
            <a:endParaRPr lang="fr-FR" b="1" u="sng" dirty="0" smtClean="0"/>
          </a:p>
          <a:p>
            <a:pPr algn="ctr">
              <a:buNone/>
            </a:pPr>
            <a:r>
              <a:rPr lang="fr-FR" dirty="0" smtClean="0"/>
              <a:t>L’examen psychiatrique est un acte par lequel le clinicien dégage les signes et les symptômes des troubles mentaux, il ne s’agit pas d’un acte strictement objectif, le clinicien doit tenir compte des caractéristiques personnelles et culturelles du patient en se gardant de tout jugement de valeur.</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642918"/>
            <a:ext cx="8229600" cy="4525963"/>
          </a:xfrm>
        </p:spPr>
        <p:txBody>
          <a:bodyPr>
            <a:normAutofit fontScale="70000" lnSpcReduction="20000"/>
          </a:bodyPr>
          <a:lstStyle/>
          <a:p>
            <a:r>
              <a:rPr lang="fr-FR" b="1" u="sng" dirty="0" smtClean="0"/>
              <a:t>Quels sont ses objectifs?</a:t>
            </a:r>
          </a:p>
          <a:p>
            <a:pPr>
              <a:buNone/>
            </a:pPr>
            <a:endParaRPr lang="fr-FR" b="1" u="sng" dirty="0" smtClean="0"/>
          </a:p>
          <a:p>
            <a:pPr algn="ctr"/>
            <a:r>
              <a:rPr lang="fr-FR" dirty="0" smtClean="0"/>
              <a:t>Établir une relation de confiance</a:t>
            </a:r>
          </a:p>
          <a:p>
            <a:pPr algn="ctr"/>
            <a:endParaRPr lang="fr-FR" dirty="0" smtClean="0"/>
          </a:p>
          <a:p>
            <a:pPr algn="ctr"/>
            <a:r>
              <a:rPr lang="fr-FR" dirty="0" smtClean="0"/>
              <a:t>Éviter qu’elle soit neutre, purement scientifique et strictement </a:t>
            </a:r>
            <a:r>
              <a:rPr lang="fr-FR" dirty="0" err="1" smtClean="0"/>
              <a:t>objectivante</a:t>
            </a:r>
            <a:endParaRPr lang="fr-FR" dirty="0" smtClean="0"/>
          </a:p>
          <a:p>
            <a:pPr algn="ctr"/>
            <a:endParaRPr lang="fr-FR" dirty="0" smtClean="0"/>
          </a:p>
          <a:p>
            <a:pPr algn="ctr"/>
            <a:r>
              <a:rPr lang="fr-FR" dirty="0" smtClean="0"/>
              <a:t>Données anamnestiques, intuition, déduction, matériel verbal et non verbal</a:t>
            </a:r>
          </a:p>
          <a:p>
            <a:pPr algn="ctr">
              <a:buNone/>
            </a:pPr>
            <a:endParaRPr lang="fr-FR" dirty="0" smtClean="0"/>
          </a:p>
          <a:p>
            <a:pPr algn="ctr"/>
            <a:r>
              <a:rPr lang="fr-FR" dirty="0" smtClean="0"/>
              <a:t>Proposer des conclusions diagnostiques et thérapeutiques</a:t>
            </a:r>
          </a:p>
          <a:p>
            <a:pPr algn="ctr"/>
            <a:endParaRPr lang="fr-FR" dirty="0"/>
          </a:p>
          <a:p>
            <a:pPr algn="ctr"/>
            <a:r>
              <a:rPr lang="fr-FR" dirty="0" smtClean="0"/>
              <a:t>Éviter les biais faussant l’examen (exagération, </a:t>
            </a:r>
            <a:r>
              <a:rPr lang="fr-FR" dirty="0" err="1" smtClean="0"/>
              <a:t>balalisation</a:t>
            </a:r>
            <a:r>
              <a:rPr lang="fr-FR" dirty="0" smtClean="0"/>
              <a:t>, pressions exercées par le patient ou sa famille)</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La demande de soins et types d’entretiens</a:t>
            </a:r>
            <a:endParaRPr lang="fr-FR" b="1" dirty="0">
              <a:solidFill>
                <a:srgbClr val="FF0000"/>
              </a:solidFill>
            </a:endParaRPr>
          </a:p>
        </p:txBody>
      </p:sp>
      <p:sp>
        <p:nvSpPr>
          <p:cNvPr id="3" name="Espace réservé du contenu 2"/>
          <p:cNvSpPr>
            <a:spLocks noGrp="1"/>
          </p:cNvSpPr>
          <p:nvPr>
            <p:ph idx="1"/>
          </p:nvPr>
        </p:nvSpPr>
        <p:spPr>
          <a:xfrm>
            <a:off x="428596" y="2000240"/>
            <a:ext cx="8229600" cy="4525963"/>
          </a:xfrm>
        </p:spPr>
        <p:txBody>
          <a:bodyPr/>
          <a:lstStyle/>
          <a:p>
            <a:pPr marL="514350" indent="-514350" algn="ctr">
              <a:buAutoNum type="arabicPeriod"/>
            </a:pPr>
            <a:r>
              <a:rPr lang="fr-FR" b="1" u="sng" dirty="0" smtClean="0"/>
              <a:t>La demande émane du sujet lui-même:</a:t>
            </a:r>
          </a:p>
          <a:p>
            <a:pPr marL="514350" indent="-514350">
              <a:buNone/>
            </a:pPr>
            <a:r>
              <a:rPr lang="fr-FR" dirty="0" smtClean="0"/>
              <a:t>. Bonne coopération</a:t>
            </a:r>
          </a:p>
          <a:p>
            <a:pPr marL="514350" indent="-514350">
              <a:buNone/>
            </a:pPr>
            <a:r>
              <a:rPr lang="fr-FR" dirty="0" smtClean="0"/>
              <a:t>. Démarche difficile: honte, crainte de la « folie »</a:t>
            </a:r>
          </a:p>
          <a:p>
            <a:pPr marL="514350" indent="-514350">
              <a:buNone/>
            </a:pPr>
            <a:r>
              <a:rPr lang="fr-FR" dirty="0" smtClean="0"/>
              <a:t>. Bien qu’elle émane du patient, la demande n’est pas pour autant simple, univoque et explicite</a:t>
            </a:r>
          </a:p>
          <a:p>
            <a:pPr marL="514350" indent="-514350">
              <a:buNone/>
            </a:pPr>
            <a:r>
              <a:rPr lang="fr-FR" dirty="0" smtClean="0"/>
              <a:t>. Savoir préciser la nature exacte de cette demande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14356"/>
            <a:ext cx="8229600" cy="1143000"/>
          </a:xfrm>
        </p:spPr>
        <p:txBody>
          <a:bodyPr>
            <a:normAutofit fontScale="90000"/>
          </a:bodyPr>
          <a:lstStyle/>
          <a:p>
            <a:r>
              <a:rPr lang="fr-FR" b="1" dirty="0" smtClean="0"/>
              <a:t>2</a:t>
            </a:r>
            <a:r>
              <a:rPr lang="fr-FR" b="1" u="sng" dirty="0" smtClean="0"/>
              <a:t>. La demande émane du sujet mais influencée par un tiers:</a:t>
            </a:r>
            <a:br>
              <a:rPr lang="fr-FR" b="1" u="sng" dirty="0" smtClean="0"/>
            </a:br>
            <a:endParaRPr lang="fr-FR" dirty="0"/>
          </a:p>
        </p:txBody>
      </p:sp>
      <p:sp>
        <p:nvSpPr>
          <p:cNvPr id="3" name="Espace réservé du contenu 2"/>
          <p:cNvSpPr>
            <a:spLocks noGrp="1"/>
          </p:cNvSpPr>
          <p:nvPr>
            <p:ph idx="1"/>
          </p:nvPr>
        </p:nvSpPr>
        <p:spPr>
          <a:xfrm>
            <a:off x="428596" y="1785926"/>
            <a:ext cx="8229600" cy="4525963"/>
          </a:xfrm>
        </p:spPr>
        <p:txBody>
          <a:bodyPr>
            <a:normAutofit fontScale="92500" lnSpcReduction="20000"/>
          </a:bodyPr>
          <a:lstStyle/>
          <a:p>
            <a:pPr>
              <a:buNone/>
            </a:pPr>
            <a:r>
              <a:rPr lang="fr-FR" dirty="0" smtClean="0"/>
              <a:t>. Éviter d’adopter une position d’arbitre lorsqu’il existe des conflits familiaux ou conjugaux</a:t>
            </a:r>
          </a:p>
          <a:p>
            <a:pPr>
              <a:buNone/>
            </a:pPr>
            <a:endParaRPr lang="fr-FR" dirty="0" smtClean="0"/>
          </a:p>
          <a:p>
            <a:pPr>
              <a:buNone/>
            </a:pPr>
            <a:r>
              <a:rPr lang="fr-FR" dirty="0" smtClean="0"/>
              <a:t>. Se conduire comme un clinicien/thérapeute</a:t>
            </a:r>
          </a:p>
          <a:p>
            <a:pPr>
              <a:buNone/>
            </a:pPr>
            <a:endParaRPr lang="fr-FR" dirty="0" smtClean="0"/>
          </a:p>
          <a:p>
            <a:pPr>
              <a:buNone/>
            </a:pPr>
            <a:r>
              <a:rPr lang="fr-FR" dirty="0" smtClean="0"/>
              <a:t>. S’entretenir avec le sujet porteur de la </a:t>
            </a:r>
          </a:p>
          <a:p>
            <a:pPr>
              <a:buNone/>
            </a:pPr>
            <a:r>
              <a:rPr lang="fr-FR" dirty="0" smtClean="0"/>
              <a:t>demande sans le culpabiliser</a:t>
            </a:r>
          </a:p>
          <a:p>
            <a:pPr>
              <a:buNone/>
            </a:pPr>
            <a:endParaRPr lang="fr-FR" dirty="0" smtClean="0"/>
          </a:p>
          <a:p>
            <a:pPr>
              <a:buNone/>
            </a:pPr>
            <a:r>
              <a:rPr lang="fr-FR" dirty="0" smtClean="0"/>
              <a:t>. L’aider à délimiter par lui-même ses propres difficultés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t>3. La demande émane de l’entourage sans être acceptée par le patient:</a:t>
            </a:r>
            <a:endParaRPr lang="fr-FR" dirty="0"/>
          </a:p>
        </p:txBody>
      </p:sp>
      <p:sp>
        <p:nvSpPr>
          <p:cNvPr id="3" name="Espace réservé du contenu 2"/>
          <p:cNvSpPr>
            <a:spLocks noGrp="1"/>
          </p:cNvSpPr>
          <p:nvPr>
            <p:ph idx="1"/>
          </p:nvPr>
        </p:nvSpPr>
        <p:spPr/>
        <p:txBody>
          <a:bodyPr/>
          <a:lstStyle/>
          <a:p>
            <a:pPr algn="ctr">
              <a:buNone/>
            </a:pPr>
            <a:endParaRPr lang="fr-FR" b="1" u="sng" dirty="0" smtClean="0"/>
          </a:p>
          <a:p>
            <a:pPr>
              <a:buNone/>
            </a:pPr>
            <a:r>
              <a:rPr lang="fr-FR" dirty="0" smtClean="0"/>
              <a:t>. Dissiper les ambigüités</a:t>
            </a:r>
          </a:p>
          <a:p>
            <a:pPr>
              <a:buNone/>
            </a:pPr>
            <a:r>
              <a:rPr lang="fr-FR" dirty="0" smtClean="0"/>
              <a:t>. Apprécier l’intérêt du patient sans prendre parti</a:t>
            </a:r>
          </a:p>
          <a:p>
            <a:pPr>
              <a:buNone/>
            </a:pPr>
            <a:r>
              <a:rPr lang="fr-FR" dirty="0" smtClean="0"/>
              <a:t>. Savoir faire accepter l’entretien au patient, lui en expliquer les raisons et éviter les subterfuges. </a:t>
            </a:r>
          </a:p>
          <a:p>
            <a:pPr>
              <a:buNone/>
            </a:pP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1949</Words>
  <Application>Microsoft Office PowerPoint</Application>
  <PresentationFormat>Affichage à l'écran (4:3)</PresentationFormat>
  <Paragraphs>265</Paragraphs>
  <Slides>42</Slides>
  <Notes>0</Notes>
  <HiddenSlides>0</HiddenSlides>
  <MMClips>0</MMClips>
  <ScaleCrop>false</ScaleCrop>
  <HeadingPairs>
    <vt:vector size="4" baseType="variant">
      <vt:variant>
        <vt:lpstr>Thème</vt:lpstr>
      </vt:variant>
      <vt:variant>
        <vt:i4>1</vt:i4>
      </vt:variant>
      <vt:variant>
        <vt:lpstr>Titres des diapositives</vt:lpstr>
      </vt:variant>
      <vt:variant>
        <vt:i4>42</vt:i4>
      </vt:variant>
    </vt:vector>
  </HeadingPairs>
  <TitlesOfParts>
    <vt:vector size="43" baseType="lpstr">
      <vt:lpstr>Thème Office</vt:lpstr>
      <vt:lpstr>L’entretien psychiatrique </vt:lpstr>
      <vt:lpstr>Introduction</vt:lpstr>
      <vt:lpstr>Diapositive 3</vt:lpstr>
      <vt:lpstr>Diapositive 4</vt:lpstr>
      <vt:lpstr>Diapositive 5</vt:lpstr>
      <vt:lpstr>Diapositive 6</vt:lpstr>
      <vt:lpstr>La demande de soins et types d’entretiens</vt:lpstr>
      <vt:lpstr>2. La demande émane du sujet mais influencée par un tiers: </vt:lpstr>
      <vt:lpstr>3. La demande émane de l’entourage sans être acceptée par le patient:</vt:lpstr>
      <vt:lpstr>4. La situation d’expertise: </vt:lpstr>
      <vt:lpstr>Les types d’entretiens: trois sont fréquents…</vt:lpstr>
      <vt:lpstr>Concernant les aspects techniques:</vt:lpstr>
      <vt:lpstr>Le déroulement de l’examen</vt:lpstr>
      <vt:lpstr>Attitude du praticien</vt:lpstr>
      <vt:lpstr>Diapositive 15</vt:lpstr>
      <vt:lpstr>La rédaction de l’observation</vt:lpstr>
      <vt:lpstr>Diapositive 17</vt:lpstr>
      <vt:lpstr>Diapositive 18</vt:lpstr>
      <vt:lpstr>Diapositive 19</vt:lpstr>
      <vt:lpstr>Le résumé de ces données se fera selon un ordre chronologique: </vt:lpstr>
      <vt:lpstr>Diapositive 21</vt:lpstr>
      <vt:lpstr>L’histoire de la maladie</vt:lpstr>
      <vt:lpstr>Diapositive 23</vt:lpstr>
      <vt:lpstr>L’examen mental</vt:lpstr>
      <vt:lpstr>Ses différentes rubriques</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vector>
  </TitlesOfParts>
  <Company>HCA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L’entretien psychiatrique </dc:title>
  <dc:creator>PSY</dc:creator>
  <cp:lastModifiedBy>PSY</cp:lastModifiedBy>
  <cp:revision>70</cp:revision>
  <dcterms:created xsi:type="dcterms:W3CDTF">2014-12-14T08:24:20Z</dcterms:created>
  <dcterms:modified xsi:type="dcterms:W3CDTF">2014-12-15T08:30:19Z</dcterms:modified>
</cp:coreProperties>
</file>