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93" r:id="rId2"/>
    <p:sldId id="256" r:id="rId3"/>
    <p:sldId id="257" r:id="rId4"/>
    <p:sldId id="258" r:id="rId5"/>
    <p:sldId id="259" r:id="rId6"/>
    <p:sldId id="260" r:id="rId7"/>
    <p:sldId id="261" r:id="rId8"/>
    <p:sldId id="262" r:id="rId9"/>
    <p:sldId id="263" r:id="rId10"/>
    <p:sldId id="264" r:id="rId11"/>
    <p:sldId id="266" r:id="rId12"/>
    <p:sldId id="267" r:id="rId13"/>
    <p:sldId id="268" r:id="rId14"/>
    <p:sldId id="269" r:id="rId15"/>
    <p:sldId id="270"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98" r:id="rId30"/>
    <p:sldId id="285" r:id="rId31"/>
    <p:sldId id="287" r:id="rId32"/>
    <p:sldId id="288" r:id="rId33"/>
    <p:sldId id="289" r:id="rId34"/>
    <p:sldId id="290" r:id="rId35"/>
    <p:sldId id="291" r:id="rId36"/>
    <p:sldId id="292" r:id="rId37"/>
    <p:sldId id="294" r:id="rId38"/>
    <p:sldId id="295" r:id="rId39"/>
    <p:sldId id="296" r:id="rId4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607" autoAdjust="0"/>
  </p:normalViewPr>
  <p:slideViewPr>
    <p:cSldViewPr>
      <p:cViewPr>
        <p:scale>
          <a:sx n="75" d="100"/>
          <a:sy n="75" d="100"/>
        </p:scale>
        <p:origin x="-1236" y="-22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42C815FD-03C5-409D-AA5E-E959C9A15D2B}" type="datetimeFigureOut">
              <a:rPr lang="fr-FR" smtClean="0"/>
              <a:pPr/>
              <a:t>16/03/2004</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56D04016-99A0-41F5-B673-72B83ADFE66B}" type="slidenum">
              <a:rPr lang="fr-FR" smtClean="0"/>
              <a:pPr/>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2C815FD-03C5-409D-AA5E-E959C9A15D2B}" type="datetimeFigureOut">
              <a:rPr lang="fr-FR" smtClean="0"/>
              <a:pPr/>
              <a:t>16/03/2004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D04016-99A0-41F5-B673-72B83ADFE66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2C815FD-03C5-409D-AA5E-E959C9A15D2B}" type="datetimeFigureOut">
              <a:rPr lang="fr-FR" smtClean="0"/>
              <a:pPr/>
              <a:t>16/03/2004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D04016-99A0-41F5-B673-72B83ADFE66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2C815FD-03C5-409D-AA5E-E959C9A15D2B}" type="datetimeFigureOut">
              <a:rPr lang="fr-FR" smtClean="0"/>
              <a:pPr/>
              <a:t>16/03/2004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D04016-99A0-41F5-B673-72B83ADFE66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42C815FD-03C5-409D-AA5E-E959C9A15D2B}" type="datetimeFigureOut">
              <a:rPr lang="fr-FR" smtClean="0"/>
              <a:pPr/>
              <a:t>16/03/2004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56D04016-99A0-41F5-B673-72B83ADFE66B}"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42C815FD-03C5-409D-AA5E-E959C9A15D2B}" type="datetimeFigureOut">
              <a:rPr lang="fr-FR" smtClean="0"/>
              <a:pPr/>
              <a:t>16/03/2004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6D04016-99A0-41F5-B673-72B83ADFE66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42C815FD-03C5-409D-AA5E-E959C9A15D2B}" type="datetimeFigureOut">
              <a:rPr lang="fr-FR" smtClean="0"/>
              <a:pPr/>
              <a:t>16/03/2004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6D04016-99A0-41F5-B673-72B83ADFE66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42C815FD-03C5-409D-AA5E-E959C9A15D2B}" type="datetimeFigureOut">
              <a:rPr lang="fr-FR" smtClean="0"/>
              <a:pPr/>
              <a:t>16/03/2004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6D04016-99A0-41F5-B673-72B83ADFE66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2C815FD-03C5-409D-AA5E-E959C9A15D2B}" type="datetimeFigureOut">
              <a:rPr lang="fr-FR" smtClean="0"/>
              <a:pPr/>
              <a:t>16/03/2004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6D04016-99A0-41F5-B673-72B83ADFE66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42C815FD-03C5-409D-AA5E-E959C9A15D2B}" type="datetimeFigureOut">
              <a:rPr lang="fr-FR" smtClean="0"/>
              <a:pPr/>
              <a:t>16/03/2004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6D04016-99A0-41F5-B673-72B83ADFE66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42C815FD-03C5-409D-AA5E-E959C9A15D2B}" type="datetimeFigureOut">
              <a:rPr lang="fr-FR" smtClean="0"/>
              <a:pPr/>
              <a:t>16/03/2004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6D04016-99A0-41F5-B673-72B83ADFE66B}"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2C815FD-03C5-409D-AA5E-E959C9A15D2B}" type="datetimeFigureOut">
              <a:rPr lang="fr-FR" smtClean="0"/>
              <a:pPr/>
              <a:t>16/03/2004</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6D04016-99A0-41F5-B673-72B83ADFE66B}"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142984"/>
            <a:ext cx="7772400" cy="2000264"/>
          </a:xfrm>
        </p:spPr>
        <p:txBody>
          <a:bodyPr/>
          <a:lstStyle/>
          <a:p>
            <a:r>
              <a:rPr lang="fr-FR" dirty="0" smtClean="0"/>
              <a:t>Le Syndrome </a:t>
            </a:r>
            <a:r>
              <a:rPr lang="fr-FR" dirty="0" err="1" smtClean="0"/>
              <a:t>delirant</a:t>
            </a:r>
            <a:endParaRPr lang="fr-FR" dirty="0"/>
          </a:p>
        </p:txBody>
      </p:sp>
      <p:sp>
        <p:nvSpPr>
          <p:cNvPr id="3" name="Sous-titre 2"/>
          <p:cNvSpPr>
            <a:spLocks noGrp="1"/>
          </p:cNvSpPr>
          <p:nvPr>
            <p:ph type="subTitle" idx="1"/>
          </p:nvPr>
        </p:nvSpPr>
        <p:spPr>
          <a:xfrm>
            <a:off x="1371600" y="3886200"/>
            <a:ext cx="6700862" cy="2471758"/>
          </a:xfrm>
        </p:spPr>
        <p:txBody>
          <a:bodyPr>
            <a:normAutofit/>
          </a:bodyPr>
          <a:lstStyle/>
          <a:p>
            <a:r>
              <a:rPr lang="fr-FR" dirty="0" smtClean="0"/>
              <a:t>Service de psychiatrie du professeur BENATMANE</a:t>
            </a:r>
          </a:p>
          <a:p>
            <a:r>
              <a:rPr lang="fr-FR" dirty="0"/>
              <a:t> </a:t>
            </a:r>
            <a:r>
              <a:rPr lang="fr-FR" dirty="0" smtClean="0"/>
              <a:t>                  </a:t>
            </a:r>
          </a:p>
          <a:p>
            <a:r>
              <a:rPr lang="fr-FR" dirty="0"/>
              <a:t> </a:t>
            </a:r>
            <a:r>
              <a:rPr lang="fr-FR" dirty="0" smtClean="0"/>
              <a:t>                                                 Dr </a:t>
            </a:r>
            <a:r>
              <a:rPr lang="fr-FR" dirty="0" err="1" smtClean="0"/>
              <a:t>ouchene</a:t>
            </a:r>
            <a:r>
              <a:rPr lang="fr-FR" dirty="0" smtClean="0"/>
              <a:t>       </a:t>
            </a:r>
            <a:endParaRPr lang="fr-FR" dirty="0"/>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fontScale="92500"/>
          </a:bodyPr>
          <a:lstStyle/>
          <a:p>
            <a:pPr lvl="0">
              <a:lnSpc>
                <a:spcPct val="150000"/>
              </a:lnSpc>
            </a:pPr>
            <a:r>
              <a:rPr lang="fr-FR" dirty="0"/>
              <a:t>On note aussi le degré d’extension du délire, c’est- à-dire son niveau d’envahissement dans les différents secteurs de la vie du sujet. Il peut être limité (délire en secteur ; exemple : délire de jalousie centré sur une personne) ou très étendu (délire en réseau ; exemple : bouffée délirante aiguë avec sentiment diffus de persécution).</a:t>
            </a:r>
          </a:p>
          <a:p>
            <a:endParaRPr lang="fr-FR" dirty="0"/>
          </a:p>
        </p:txBody>
      </p:sp>
    </p:spTree>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fontScale="92500" lnSpcReduction="10000"/>
          </a:bodyPr>
          <a:lstStyle/>
          <a:p>
            <a:r>
              <a:rPr lang="fr-FR" dirty="0"/>
              <a:t>Le délire constitue une </a:t>
            </a:r>
            <a:r>
              <a:rPr lang="fr-FR" b="1" dirty="0" err="1"/>
              <a:t>néo-réalité</a:t>
            </a:r>
            <a:r>
              <a:rPr lang="fr-FR" b="1" dirty="0"/>
              <a:t> dans laquelle vit le patient. Les croyances délirantes </a:t>
            </a:r>
            <a:r>
              <a:rPr lang="fr-FR" dirty="0"/>
              <a:t>peuvent induire chez certains des actes - pour eux parfaitement logiques - aux </a:t>
            </a:r>
            <a:r>
              <a:rPr lang="fr-FR" dirty="0" smtClean="0"/>
              <a:t>conséquences médico-légales </a:t>
            </a:r>
            <a:r>
              <a:rPr lang="fr-FR" dirty="0"/>
              <a:t>graves. Les délires de jalousie, </a:t>
            </a:r>
            <a:r>
              <a:rPr lang="fr-FR" dirty="0" smtClean="0"/>
              <a:t>de persécution</a:t>
            </a:r>
            <a:r>
              <a:rPr lang="fr-FR" dirty="0"/>
              <a:t>, de préjudice, de </a:t>
            </a:r>
            <a:r>
              <a:rPr lang="fr-FR" dirty="0" err="1" smtClean="0"/>
              <a:t>revendication,l'</a:t>
            </a:r>
            <a:r>
              <a:rPr lang="fr-FR" dirty="0" smtClean="0"/>
              <a:t>érotomanie</a:t>
            </a:r>
            <a:r>
              <a:rPr lang="fr-FR" dirty="0"/>
              <a:t>, la paranoïa d'</a:t>
            </a:r>
            <a:r>
              <a:rPr lang="fr-FR" dirty="0" err="1"/>
              <a:t>auto-punition</a:t>
            </a:r>
            <a:r>
              <a:rPr lang="fr-FR" dirty="0"/>
              <a:t> peuvent entraîner des passages à l'acte auto- ou </a:t>
            </a:r>
            <a:r>
              <a:rPr lang="fr-FR" dirty="0" err="1"/>
              <a:t>hétéroagressifs</a:t>
            </a:r>
            <a:r>
              <a:rPr lang="fr-FR" dirty="0"/>
              <a:t> qui apparaissent au sujet comme des actes de légitime défense ou de justice. Le risque </a:t>
            </a:r>
            <a:r>
              <a:rPr lang="fr-FR" dirty="0" smtClean="0"/>
              <a:t>est très </a:t>
            </a:r>
            <a:r>
              <a:rPr lang="fr-FR" dirty="0"/>
              <a:t>important dans le cas où le persécuteur est désigné.</a:t>
            </a:r>
          </a:p>
          <a:p>
            <a:endParaRPr lang="fr-FR" dirty="0"/>
          </a:p>
        </p:txBody>
      </p:sp>
    </p:spTree>
  </p:cSld>
  <p:clrMapOvr>
    <a:masterClrMapping/>
  </p:clrMapOvr>
  <p:transition>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D/Analyse sémiologique du délire:</a:t>
            </a:r>
            <a:br>
              <a:rPr lang="fr-FR" dirty="0"/>
            </a:br>
            <a:endParaRPr lang="fr-FR" dirty="0"/>
          </a:p>
        </p:txBody>
      </p:sp>
      <p:sp>
        <p:nvSpPr>
          <p:cNvPr id="3" name="Espace réservé du contenu 2"/>
          <p:cNvSpPr>
            <a:spLocks noGrp="1"/>
          </p:cNvSpPr>
          <p:nvPr>
            <p:ph idx="1"/>
          </p:nvPr>
        </p:nvSpPr>
        <p:spPr/>
        <p:txBody>
          <a:bodyPr>
            <a:normAutofit/>
          </a:bodyPr>
          <a:lstStyle/>
          <a:p>
            <a:pPr>
              <a:buNone/>
            </a:pPr>
            <a:r>
              <a:rPr lang="fr-FR" dirty="0"/>
              <a:t>Le syndrome délirant se caractérise par</a:t>
            </a:r>
            <a:r>
              <a:rPr lang="fr-FR" dirty="0" smtClean="0"/>
              <a:t>:</a:t>
            </a:r>
            <a:r>
              <a:rPr lang="fr-FR" dirty="0"/>
              <a:t> </a:t>
            </a:r>
          </a:p>
          <a:p>
            <a:r>
              <a:rPr lang="en-US" dirty="0" smtClean="0">
                <a:solidFill>
                  <a:srgbClr val="FFC000"/>
                </a:solidFill>
              </a:rPr>
              <a:t>Début</a:t>
            </a:r>
            <a:endParaRPr lang="fr-FR" dirty="0">
              <a:solidFill>
                <a:srgbClr val="FFC000"/>
              </a:solidFill>
            </a:endParaRPr>
          </a:p>
          <a:p>
            <a:pPr lvl="0"/>
            <a:r>
              <a:rPr lang="en-US" dirty="0" err="1">
                <a:solidFill>
                  <a:srgbClr val="FFC000"/>
                </a:solidFill>
              </a:rPr>
              <a:t>Thèmes</a:t>
            </a:r>
            <a:endParaRPr lang="fr-FR" dirty="0">
              <a:solidFill>
                <a:srgbClr val="FFC000"/>
              </a:solidFill>
            </a:endParaRPr>
          </a:p>
          <a:p>
            <a:pPr lvl="0"/>
            <a:r>
              <a:rPr lang="en-US" dirty="0" err="1">
                <a:solidFill>
                  <a:srgbClr val="FFC000"/>
                </a:solidFill>
              </a:rPr>
              <a:t>Mécanismes</a:t>
            </a:r>
            <a:endParaRPr lang="fr-FR" dirty="0">
              <a:solidFill>
                <a:srgbClr val="FFC000"/>
              </a:solidFill>
            </a:endParaRPr>
          </a:p>
          <a:p>
            <a:pPr lvl="0"/>
            <a:r>
              <a:rPr lang="en-US" dirty="0">
                <a:solidFill>
                  <a:srgbClr val="FFC000"/>
                </a:solidFill>
              </a:rPr>
              <a:t>Structure</a:t>
            </a:r>
            <a:endParaRPr lang="fr-FR" dirty="0">
              <a:solidFill>
                <a:srgbClr val="FFC000"/>
              </a:solidFill>
            </a:endParaRPr>
          </a:p>
          <a:p>
            <a:pPr lvl="0"/>
            <a:r>
              <a:rPr lang="en-US" dirty="0" err="1">
                <a:solidFill>
                  <a:srgbClr val="FFC000"/>
                </a:solidFill>
              </a:rPr>
              <a:t>Organisation</a:t>
            </a:r>
            <a:endParaRPr lang="fr-FR" dirty="0">
              <a:solidFill>
                <a:srgbClr val="FFC000"/>
              </a:solidFill>
            </a:endParaRPr>
          </a:p>
          <a:p>
            <a:pPr lvl="0"/>
            <a:r>
              <a:rPr lang="en-US" dirty="0" err="1">
                <a:solidFill>
                  <a:srgbClr val="FFC000"/>
                </a:solidFill>
              </a:rPr>
              <a:t>Adhésion</a:t>
            </a:r>
            <a:endParaRPr lang="fr-FR" dirty="0">
              <a:solidFill>
                <a:srgbClr val="FFC000"/>
              </a:solidFill>
            </a:endParaRPr>
          </a:p>
          <a:p>
            <a:pPr>
              <a:buNone/>
            </a:pPr>
            <a:r>
              <a:rPr lang="en-US" dirty="0"/>
              <a:t/>
            </a:r>
            <a:br>
              <a:rPr lang="en-US" dirty="0"/>
            </a:br>
            <a:endParaRPr lang="fr-FR" dirty="0"/>
          </a:p>
        </p:txBody>
      </p:sp>
    </p:spTree>
  </p:cSld>
  <p:clrMapOvr>
    <a:masterClrMapping/>
  </p:clrMapOvr>
  <p:transition>
    <p:wedg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u="heavy" dirty="0">
                <a:solidFill>
                  <a:srgbClr val="FFC000"/>
                </a:solidFill>
              </a:rPr>
              <a:t>Début:</a:t>
            </a:r>
            <a:r>
              <a:rPr lang="fr-FR" dirty="0"/>
              <a:t/>
            </a:r>
            <a:br>
              <a:rPr lang="fr-FR" dirty="0"/>
            </a:br>
            <a:endParaRPr lang="fr-FR" dirty="0"/>
          </a:p>
        </p:txBody>
      </p:sp>
      <p:sp>
        <p:nvSpPr>
          <p:cNvPr id="3" name="Espace réservé du contenu 2"/>
          <p:cNvSpPr>
            <a:spLocks noGrp="1"/>
          </p:cNvSpPr>
          <p:nvPr>
            <p:ph idx="1"/>
          </p:nvPr>
        </p:nvSpPr>
        <p:spPr/>
        <p:txBody>
          <a:bodyPr>
            <a:normAutofit fontScale="92500" lnSpcReduction="10000"/>
          </a:bodyPr>
          <a:lstStyle/>
          <a:p>
            <a:pPr lvl="0">
              <a:buNone/>
            </a:pPr>
            <a:r>
              <a:rPr lang="en-US" b="1" dirty="0" err="1">
                <a:solidFill>
                  <a:srgbClr val="FF0000"/>
                </a:solidFill>
              </a:rPr>
              <a:t>Aigus</a:t>
            </a:r>
            <a:r>
              <a:rPr lang="en-US" dirty="0"/>
              <a:t> :&lt; 1 </a:t>
            </a:r>
            <a:r>
              <a:rPr lang="en-US" dirty="0" err="1"/>
              <a:t>mois</a:t>
            </a:r>
            <a:r>
              <a:rPr lang="en-US" dirty="0"/>
              <a:t>	</a:t>
            </a:r>
            <a:endParaRPr lang="en-US" dirty="0" smtClean="0"/>
          </a:p>
          <a:p>
            <a:r>
              <a:rPr lang="en-US" sz="2400" dirty="0" smtClean="0"/>
              <a:t>→ </a:t>
            </a:r>
            <a:r>
              <a:rPr lang="en-US" sz="2400" dirty="0"/>
              <a:t>BDA.</a:t>
            </a:r>
            <a:endParaRPr lang="fr-FR" sz="1000" dirty="0"/>
          </a:p>
          <a:p>
            <a:r>
              <a:rPr lang="en-US" dirty="0"/>
              <a:t>→ CM.</a:t>
            </a:r>
            <a:endParaRPr lang="fr-FR" dirty="0"/>
          </a:p>
          <a:p>
            <a:r>
              <a:rPr lang="en-US" dirty="0"/>
              <a:t>→ PP.</a:t>
            </a:r>
            <a:endParaRPr lang="fr-FR" sz="1100" dirty="0"/>
          </a:p>
          <a:p>
            <a:pPr lvl="0">
              <a:buNone/>
            </a:pPr>
            <a:r>
              <a:rPr lang="en-US" b="1" dirty="0" err="1">
                <a:solidFill>
                  <a:srgbClr val="FF0000"/>
                </a:solidFill>
              </a:rPr>
              <a:t>Chroniques</a:t>
            </a:r>
            <a:r>
              <a:rPr lang="en-US" dirty="0"/>
              <a:t>: &gt; 6 </a:t>
            </a:r>
            <a:r>
              <a:rPr lang="en-US" dirty="0" err="1"/>
              <a:t>mois</a:t>
            </a:r>
            <a:r>
              <a:rPr lang="en-US" dirty="0"/>
              <a:t> </a:t>
            </a:r>
            <a:r>
              <a:rPr lang="en-US" dirty="0" smtClean="0"/>
              <a:t>     </a:t>
            </a:r>
          </a:p>
          <a:p>
            <a:r>
              <a:rPr lang="en-US" dirty="0" smtClean="0"/>
              <a:t>→ </a:t>
            </a:r>
            <a:r>
              <a:rPr lang="en-US" sz="2400" dirty="0"/>
              <a:t>a)	SX</a:t>
            </a:r>
            <a:endParaRPr lang="fr-FR" sz="1000" dirty="0"/>
          </a:p>
          <a:p>
            <a:r>
              <a:rPr lang="en-US" sz="3800" dirty="0"/>
              <a:t>→ </a:t>
            </a:r>
            <a:r>
              <a:rPr lang="en-US" dirty="0"/>
              <a:t>b) Non SX</a:t>
            </a:r>
            <a:endParaRPr lang="fr-FR" dirty="0"/>
          </a:p>
          <a:p>
            <a:pPr lvl="1"/>
            <a:r>
              <a:rPr lang="en-US" dirty="0" err="1"/>
              <a:t>Paranoïa</a:t>
            </a:r>
            <a:r>
              <a:rPr lang="en-US" dirty="0"/>
              <a:t>.</a:t>
            </a:r>
            <a:endParaRPr lang="fr-FR" sz="1050" dirty="0"/>
          </a:p>
          <a:p>
            <a:pPr lvl="1"/>
            <a:r>
              <a:rPr lang="en-US" dirty="0"/>
              <a:t>PHC.</a:t>
            </a:r>
            <a:endParaRPr lang="fr-FR" sz="1050" dirty="0"/>
          </a:p>
          <a:p>
            <a:pPr lvl="1"/>
            <a:r>
              <a:rPr lang="en-US" dirty="0" err="1"/>
              <a:t>paraphrénie</a:t>
            </a:r>
            <a:r>
              <a:rPr lang="en-US" dirty="0" smtClean="0"/>
              <a:t>.</a:t>
            </a:r>
            <a:r>
              <a:rPr lang="en-US" dirty="0"/>
              <a:t/>
            </a:r>
            <a:br>
              <a:rPr lang="en-US" dirty="0"/>
            </a:br>
            <a:endParaRPr lang="fr-FR"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2" algn="ctr" rtl="0">
              <a:spcBef>
                <a:spcPct val="0"/>
              </a:spcBef>
            </a:pPr>
            <a:r>
              <a:rPr lang="en-US" sz="2400" b="1" u="heavy" dirty="0" err="1">
                <a:solidFill>
                  <a:srgbClr val="FF0000"/>
                </a:solidFill>
              </a:rPr>
              <a:t>États</a:t>
            </a:r>
            <a:r>
              <a:rPr lang="en-US" sz="2400" b="1" u="heavy" dirty="0">
                <a:solidFill>
                  <a:srgbClr val="FF0000"/>
                </a:solidFill>
              </a:rPr>
              <a:t> </a:t>
            </a:r>
            <a:r>
              <a:rPr lang="en-US" sz="2400" b="1" u="heavy" dirty="0" err="1">
                <a:solidFill>
                  <a:srgbClr val="FF0000"/>
                </a:solidFill>
              </a:rPr>
              <a:t>délirants</a:t>
            </a:r>
            <a:r>
              <a:rPr lang="en-US" sz="2400" b="1" u="heavy" dirty="0">
                <a:solidFill>
                  <a:srgbClr val="FF0000"/>
                </a:solidFill>
              </a:rPr>
              <a:t> </a:t>
            </a:r>
            <a:r>
              <a:rPr lang="en-US" sz="2400" b="1" u="heavy" dirty="0" err="1">
                <a:solidFill>
                  <a:srgbClr val="FF0000"/>
                </a:solidFill>
              </a:rPr>
              <a:t>aigus</a:t>
            </a:r>
            <a:r>
              <a:rPr lang="en-US" sz="2400" b="1" u="heavy" dirty="0">
                <a:solidFill>
                  <a:srgbClr val="FF0000"/>
                </a:solidFill>
              </a:rPr>
              <a:t>:</a:t>
            </a:r>
            <a:r>
              <a:rPr lang="fr-FR" sz="2400" b="1" u="heavy" dirty="0">
                <a:solidFill>
                  <a:srgbClr val="FF0000"/>
                </a:solidFill>
              </a:rPr>
              <a:t/>
            </a:r>
            <a:br>
              <a:rPr lang="fr-FR" sz="2400" b="1" u="heavy" dirty="0">
                <a:solidFill>
                  <a:srgbClr val="FF0000"/>
                </a:solidFill>
              </a:rPr>
            </a:br>
            <a:r>
              <a:rPr lang="fr-FR" sz="2400" b="1" dirty="0">
                <a:solidFill>
                  <a:srgbClr val="FF0000"/>
                </a:solidFill>
              </a:rPr>
              <a:t>(durée de l’épisode inférieure à un mois)</a:t>
            </a:r>
            <a:r>
              <a:rPr lang="fr-FR" sz="2400" dirty="0">
                <a:solidFill>
                  <a:srgbClr val="FF0000"/>
                </a:solidFill>
              </a:rPr>
              <a:t/>
            </a:r>
            <a:br>
              <a:rPr lang="fr-FR" sz="2400" dirty="0">
                <a:solidFill>
                  <a:srgbClr val="FF0000"/>
                </a:solidFill>
              </a:rPr>
            </a:br>
            <a:endParaRPr lang="fr-FR" sz="2400" dirty="0">
              <a:solidFill>
                <a:srgbClr val="FF0000"/>
              </a:solidFill>
            </a:endParaRPr>
          </a:p>
        </p:txBody>
      </p:sp>
      <p:sp>
        <p:nvSpPr>
          <p:cNvPr id="3" name="Espace réservé du contenu 2"/>
          <p:cNvSpPr>
            <a:spLocks noGrp="1"/>
          </p:cNvSpPr>
          <p:nvPr>
            <p:ph idx="1"/>
          </p:nvPr>
        </p:nvSpPr>
        <p:spPr/>
        <p:txBody>
          <a:bodyPr/>
          <a:lstStyle/>
          <a:p>
            <a:pPr>
              <a:lnSpc>
                <a:spcPct val="150000"/>
              </a:lnSpc>
            </a:pPr>
            <a:r>
              <a:rPr lang="fr-FR" dirty="0"/>
              <a:t>L’activité délirante revêt les caractéristiques suivantes, associées ou non :</a:t>
            </a:r>
          </a:p>
          <a:p>
            <a:pPr lvl="0">
              <a:lnSpc>
                <a:spcPct val="150000"/>
              </a:lnSpc>
            </a:pPr>
            <a:r>
              <a:rPr lang="en-US" dirty="0" err="1"/>
              <a:t>délire</a:t>
            </a:r>
            <a:r>
              <a:rPr lang="en-US" dirty="0"/>
              <a:t> </a:t>
            </a:r>
            <a:r>
              <a:rPr lang="en-US" dirty="0" err="1"/>
              <a:t>oniroïde</a:t>
            </a:r>
            <a:r>
              <a:rPr lang="en-US" dirty="0"/>
              <a:t> (</a:t>
            </a:r>
            <a:r>
              <a:rPr lang="en-US" dirty="0" err="1"/>
              <a:t>états</a:t>
            </a:r>
            <a:r>
              <a:rPr lang="en-US" dirty="0"/>
              <a:t> </a:t>
            </a:r>
            <a:r>
              <a:rPr lang="en-US" dirty="0" err="1"/>
              <a:t>confusionnels</a:t>
            </a:r>
            <a:r>
              <a:rPr lang="en-US" dirty="0"/>
              <a:t>) ;</a:t>
            </a:r>
            <a:endParaRPr lang="fr-FR" dirty="0"/>
          </a:p>
          <a:p>
            <a:pPr lvl="0">
              <a:lnSpc>
                <a:spcPct val="150000"/>
              </a:lnSpc>
            </a:pPr>
            <a:r>
              <a:rPr lang="en-US" dirty="0" err="1"/>
              <a:t>délire</a:t>
            </a:r>
            <a:r>
              <a:rPr lang="en-US" dirty="0"/>
              <a:t> de début brutal ;</a:t>
            </a:r>
            <a:endParaRPr lang="fr-FR" dirty="0"/>
          </a:p>
          <a:p>
            <a:pPr lvl="0">
              <a:lnSpc>
                <a:spcPct val="150000"/>
              </a:lnSpc>
            </a:pPr>
            <a:r>
              <a:rPr lang="fr-FR" dirty="0"/>
              <a:t>délire de contenu congruent à l’humeur.</a:t>
            </a:r>
          </a:p>
          <a:p>
            <a:endParaRPr lang="fr-FR" dirty="0"/>
          </a:p>
        </p:txBody>
      </p:sp>
    </p:spTree>
  </p:cSld>
  <p:clrMapOvr>
    <a:masterClrMapping/>
  </p:clrMapOvr>
  <p:transition>
    <p:wipe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2" algn="ctr"/>
            <a:r>
              <a:rPr lang="en-US" sz="2400" b="1" u="sng" dirty="0" err="1" smtClean="0">
                <a:solidFill>
                  <a:srgbClr val="FF0000"/>
                </a:solidFill>
              </a:rPr>
              <a:t>États</a:t>
            </a:r>
            <a:r>
              <a:rPr lang="en-US" sz="2400" b="1" u="sng" dirty="0" smtClean="0">
                <a:solidFill>
                  <a:srgbClr val="FF0000"/>
                </a:solidFill>
              </a:rPr>
              <a:t> </a:t>
            </a:r>
            <a:r>
              <a:rPr lang="en-US" sz="2400" b="1" u="sng" dirty="0" err="1">
                <a:solidFill>
                  <a:srgbClr val="FF0000"/>
                </a:solidFill>
              </a:rPr>
              <a:t>délirants</a:t>
            </a:r>
            <a:r>
              <a:rPr lang="en-US" sz="2400" b="1" u="sng" dirty="0">
                <a:solidFill>
                  <a:srgbClr val="FF0000"/>
                </a:solidFill>
              </a:rPr>
              <a:t> </a:t>
            </a:r>
            <a:r>
              <a:rPr lang="en-US" sz="2400" b="1" u="sng" dirty="0" err="1">
                <a:solidFill>
                  <a:srgbClr val="FF0000"/>
                </a:solidFill>
              </a:rPr>
              <a:t>chroniques</a:t>
            </a:r>
            <a:r>
              <a:rPr lang="en-US" sz="2400" b="1" u="sng" dirty="0">
                <a:solidFill>
                  <a:srgbClr val="FF0000"/>
                </a:solidFill>
              </a:rPr>
              <a:t>:</a:t>
            </a:r>
            <a:r>
              <a:rPr lang="fr-FR" sz="2400" b="1" u="sng" dirty="0">
                <a:solidFill>
                  <a:srgbClr val="FF0000"/>
                </a:solidFill>
              </a:rPr>
              <a:t/>
            </a:r>
            <a:br>
              <a:rPr lang="fr-FR" sz="2400" b="1" u="sng" dirty="0">
                <a:solidFill>
                  <a:srgbClr val="FF0000"/>
                </a:solidFill>
              </a:rPr>
            </a:br>
            <a:r>
              <a:rPr lang="en-US" sz="2400" b="1" dirty="0">
                <a:solidFill>
                  <a:srgbClr val="FF0000"/>
                </a:solidFill>
              </a:rPr>
              <a:t>(</a:t>
            </a:r>
            <a:r>
              <a:rPr lang="en-US" sz="2400" b="1" dirty="0" err="1">
                <a:solidFill>
                  <a:srgbClr val="FF0000"/>
                </a:solidFill>
              </a:rPr>
              <a:t>durée</a:t>
            </a:r>
            <a:r>
              <a:rPr lang="en-US" sz="2400" b="1" dirty="0">
                <a:solidFill>
                  <a:srgbClr val="FF0000"/>
                </a:solidFill>
              </a:rPr>
              <a:t> </a:t>
            </a:r>
            <a:r>
              <a:rPr lang="en-US" sz="2400" b="1" dirty="0" err="1">
                <a:solidFill>
                  <a:srgbClr val="FF0000"/>
                </a:solidFill>
              </a:rPr>
              <a:t>supérieure</a:t>
            </a:r>
            <a:r>
              <a:rPr lang="en-US" sz="2400" b="1" dirty="0">
                <a:solidFill>
                  <a:srgbClr val="FF0000"/>
                </a:solidFill>
              </a:rPr>
              <a:t> à 6 </a:t>
            </a:r>
            <a:r>
              <a:rPr lang="en-US" sz="2400" b="1" dirty="0" err="1">
                <a:solidFill>
                  <a:srgbClr val="FF0000"/>
                </a:solidFill>
              </a:rPr>
              <a:t>mois</a:t>
            </a:r>
            <a:r>
              <a:rPr lang="en-US" sz="2400" b="1" dirty="0">
                <a:solidFill>
                  <a:srgbClr val="FF0000"/>
                </a:solidFill>
              </a:rPr>
              <a:t>)</a:t>
            </a:r>
            <a:r>
              <a:rPr lang="fr-FR" sz="2400" b="1" dirty="0">
                <a:solidFill>
                  <a:srgbClr val="FF0000"/>
                </a:solidFill>
              </a:rPr>
              <a:t/>
            </a:r>
            <a:br>
              <a:rPr lang="fr-FR" sz="2400" b="1" dirty="0">
                <a:solidFill>
                  <a:srgbClr val="FF0000"/>
                </a:solidFill>
              </a:rPr>
            </a:br>
            <a:endParaRPr lang="fr-FR" sz="2400" b="1" dirty="0">
              <a:solidFill>
                <a:srgbClr val="FF0000"/>
              </a:solidFill>
            </a:endParaRPr>
          </a:p>
        </p:txBody>
      </p:sp>
      <p:sp>
        <p:nvSpPr>
          <p:cNvPr id="3" name="Espace réservé du contenu 2"/>
          <p:cNvSpPr>
            <a:spLocks noGrp="1"/>
          </p:cNvSpPr>
          <p:nvPr>
            <p:ph idx="1"/>
          </p:nvPr>
        </p:nvSpPr>
        <p:spPr/>
        <p:txBody>
          <a:bodyPr>
            <a:normAutofit fontScale="92500"/>
          </a:bodyPr>
          <a:lstStyle/>
          <a:p>
            <a:pPr lvl="0"/>
            <a:r>
              <a:rPr lang="fr-FR" i="1" dirty="0"/>
              <a:t>Les caractéristiques de l’activité délirante sont </a:t>
            </a:r>
            <a:r>
              <a:rPr lang="fr-FR" i="1" dirty="0" smtClean="0"/>
              <a:t>alors</a:t>
            </a:r>
            <a:r>
              <a:rPr lang="fr-FR" dirty="0"/>
              <a:t> </a:t>
            </a:r>
            <a:r>
              <a:rPr lang="fr-FR" i="1" dirty="0" smtClean="0"/>
              <a:t>fonction </a:t>
            </a:r>
            <a:r>
              <a:rPr lang="fr-FR" i="1" dirty="0"/>
              <a:t>du trouble sous-jacent.</a:t>
            </a:r>
            <a:endParaRPr lang="fr-FR" dirty="0"/>
          </a:p>
          <a:p>
            <a:pPr>
              <a:buNone/>
            </a:pPr>
            <a:r>
              <a:rPr lang="fr-FR" dirty="0">
                <a:solidFill>
                  <a:srgbClr val="00B050"/>
                </a:solidFill>
              </a:rPr>
              <a:t>- </a:t>
            </a:r>
            <a:r>
              <a:rPr lang="fr-FR" b="1" dirty="0">
                <a:solidFill>
                  <a:srgbClr val="00B050"/>
                </a:solidFill>
              </a:rPr>
              <a:t>Schizophrénie</a:t>
            </a:r>
            <a:endParaRPr lang="fr-FR" b="1" u="sng" dirty="0">
              <a:solidFill>
                <a:srgbClr val="00B050"/>
              </a:solidFill>
            </a:endParaRPr>
          </a:p>
          <a:p>
            <a:r>
              <a:rPr lang="fr-FR" dirty="0"/>
              <a:t>C’est un délire de type paranoïde, c’est-à-dire dans lequel prédominent les symptômes psychotiques dits positifs (hallucinations, délire riche avec thématique et mécanismes multiples),et où il y a peu de symptômes négatifs (repli social, </a:t>
            </a:r>
            <a:r>
              <a:rPr lang="fr-FR" dirty="0" smtClean="0"/>
              <a:t>pauvreté des </a:t>
            </a:r>
            <a:r>
              <a:rPr lang="fr-FR" dirty="0"/>
              <a:t>intérêts et des affects) et de désorganisation (troubles du cours de la pensée, de l’affectivité et du comportement).</a:t>
            </a:r>
          </a:p>
        </p:txBody>
      </p:sp>
    </p:spTree>
  </p:cSld>
  <p:clrMapOvr>
    <a:masterClrMapping/>
  </p:clrMapOvr>
  <p:transition>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457200" y="1935480"/>
            <a:ext cx="8229600" cy="4922520"/>
          </a:xfrm>
        </p:spPr>
        <p:txBody>
          <a:bodyPr>
            <a:normAutofit/>
          </a:bodyPr>
          <a:lstStyle/>
          <a:p>
            <a:pPr>
              <a:buNone/>
            </a:pPr>
            <a:r>
              <a:rPr lang="en-US" b="1" dirty="0">
                <a:solidFill>
                  <a:srgbClr val="00B050"/>
                </a:solidFill>
              </a:rPr>
              <a:t>-</a:t>
            </a:r>
            <a:r>
              <a:rPr lang="en-US" b="1" dirty="0" err="1">
                <a:solidFill>
                  <a:srgbClr val="00B050"/>
                </a:solidFill>
              </a:rPr>
              <a:t>Délires</a:t>
            </a:r>
            <a:r>
              <a:rPr lang="en-US" b="1" dirty="0">
                <a:solidFill>
                  <a:srgbClr val="00B050"/>
                </a:solidFill>
              </a:rPr>
              <a:t> non </a:t>
            </a:r>
            <a:r>
              <a:rPr lang="en-US" b="1" dirty="0" err="1">
                <a:solidFill>
                  <a:srgbClr val="00B050"/>
                </a:solidFill>
              </a:rPr>
              <a:t>schizophréniques</a:t>
            </a:r>
            <a:endParaRPr lang="fr-FR" b="1" u="sng" dirty="0">
              <a:solidFill>
                <a:srgbClr val="00B050"/>
              </a:solidFill>
            </a:endParaRPr>
          </a:p>
          <a:p>
            <a:endParaRPr lang="fr-FR" sz="1050" dirty="0"/>
          </a:p>
          <a:p>
            <a:pPr lvl="1">
              <a:lnSpc>
                <a:spcPct val="150000"/>
              </a:lnSpc>
            </a:pPr>
            <a:r>
              <a:rPr lang="en-US" dirty="0" err="1"/>
              <a:t>Psychose</a:t>
            </a:r>
            <a:r>
              <a:rPr lang="en-US" dirty="0"/>
              <a:t> </a:t>
            </a:r>
            <a:r>
              <a:rPr lang="en-US" dirty="0" err="1"/>
              <a:t>hallucinatoire</a:t>
            </a:r>
            <a:r>
              <a:rPr lang="en-US" dirty="0"/>
              <a:t> </a:t>
            </a:r>
            <a:r>
              <a:rPr lang="en-US" dirty="0" err="1"/>
              <a:t>chronique</a:t>
            </a:r>
            <a:r>
              <a:rPr lang="en-US" dirty="0"/>
              <a:t> : </a:t>
            </a:r>
            <a:r>
              <a:rPr lang="en-US" dirty="0" err="1"/>
              <a:t>mécanisme</a:t>
            </a:r>
            <a:endParaRPr lang="fr-FR" dirty="0"/>
          </a:p>
          <a:p>
            <a:pPr>
              <a:lnSpc>
                <a:spcPct val="150000"/>
              </a:lnSpc>
              <a:buNone/>
            </a:pPr>
            <a:r>
              <a:rPr lang="en-US" dirty="0" err="1"/>
              <a:t>hallucinatoire</a:t>
            </a:r>
            <a:r>
              <a:rPr lang="en-US" dirty="0"/>
              <a:t> </a:t>
            </a:r>
            <a:r>
              <a:rPr lang="en-US" dirty="0" err="1"/>
              <a:t>prédominant</a:t>
            </a:r>
            <a:r>
              <a:rPr lang="en-US" dirty="0"/>
              <a:t>.</a:t>
            </a:r>
            <a:endParaRPr lang="fr-FR" dirty="0"/>
          </a:p>
          <a:p>
            <a:pPr lvl="1">
              <a:lnSpc>
                <a:spcPct val="150000"/>
              </a:lnSpc>
            </a:pPr>
            <a:r>
              <a:rPr lang="en-US" dirty="0" err="1"/>
              <a:t>Paraphrénie</a:t>
            </a:r>
            <a:r>
              <a:rPr lang="en-US" dirty="0"/>
              <a:t> : </a:t>
            </a:r>
            <a:r>
              <a:rPr lang="en-US" dirty="0" err="1"/>
              <a:t>mécanisme</a:t>
            </a:r>
            <a:r>
              <a:rPr lang="en-US" dirty="0"/>
              <a:t> </a:t>
            </a:r>
            <a:r>
              <a:rPr lang="en-US" dirty="0" err="1"/>
              <a:t>imaginatif</a:t>
            </a:r>
            <a:r>
              <a:rPr lang="en-US" dirty="0"/>
              <a:t> </a:t>
            </a:r>
            <a:r>
              <a:rPr lang="en-US" dirty="0" smtClean="0"/>
              <a:t>et</a:t>
            </a:r>
            <a:r>
              <a:rPr lang="fr-FR" dirty="0" smtClean="0"/>
              <a:t> </a:t>
            </a:r>
            <a:r>
              <a:rPr lang="en-US" dirty="0" err="1" smtClean="0"/>
              <a:t>thématique</a:t>
            </a:r>
            <a:r>
              <a:rPr lang="en-US" dirty="0" smtClean="0"/>
              <a:t> </a:t>
            </a:r>
            <a:r>
              <a:rPr lang="en-US" dirty="0" err="1"/>
              <a:t>fantastique</a:t>
            </a:r>
            <a:r>
              <a:rPr lang="en-US" dirty="0"/>
              <a:t> </a:t>
            </a:r>
            <a:r>
              <a:rPr lang="en-US" dirty="0" err="1"/>
              <a:t>prédominants</a:t>
            </a:r>
            <a:r>
              <a:rPr lang="en-US" dirty="0" smtClean="0"/>
              <a:t>.</a:t>
            </a:r>
            <a:r>
              <a:rPr lang="en-US" dirty="0"/>
              <a:t> </a:t>
            </a:r>
            <a:endParaRPr lang="fr-FR" sz="800" dirty="0"/>
          </a:p>
          <a:p>
            <a:pPr lvl="1">
              <a:lnSpc>
                <a:spcPct val="150000"/>
              </a:lnSpc>
            </a:pPr>
            <a:r>
              <a:rPr lang="fr-FR" dirty="0"/>
              <a:t>Délire paranoïaque : mécanisme interprétatif et thématique </a:t>
            </a:r>
            <a:r>
              <a:rPr lang="fr-FR" dirty="0" err="1"/>
              <a:t>persécutive</a:t>
            </a:r>
            <a:r>
              <a:rPr lang="fr-FR" dirty="0"/>
              <a:t> prédominants.</a:t>
            </a:r>
          </a:p>
          <a:p>
            <a:endParaRPr lang="fr-FR" dirty="0"/>
          </a:p>
        </p:txBody>
      </p:sp>
    </p:spTree>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457200" y="3071810"/>
            <a:ext cx="8229600" cy="3252790"/>
          </a:xfrm>
        </p:spPr>
        <p:txBody>
          <a:bodyPr/>
          <a:lstStyle/>
          <a:p>
            <a:pPr algn="ctr">
              <a:buNone/>
            </a:pPr>
            <a:r>
              <a:rPr lang="fr-FR" sz="6000" dirty="0">
                <a:solidFill>
                  <a:srgbClr val="FFC000"/>
                </a:solidFill>
              </a:rPr>
              <a:t>Thèmes</a:t>
            </a:r>
          </a:p>
          <a:p>
            <a:endParaRPr lang="fr-FR" dirty="0">
              <a:solidFill>
                <a:schemeClr val="accent1"/>
              </a:solidFill>
            </a:endParaRPr>
          </a:p>
        </p:txBody>
      </p:sp>
    </p:spTree>
  </p:cSld>
  <p:clrMapOvr>
    <a:masterClrMapping/>
  </p:clrMapOvr>
  <p:transition>
    <p:wedg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653342"/>
          </a:xfrm>
        </p:spPr>
        <p:txBody>
          <a:bodyPr>
            <a:normAutofit/>
          </a:bodyPr>
          <a:lstStyle/>
          <a:p>
            <a:r>
              <a:rPr lang="fr-FR" b="1" u="heavy" dirty="0"/>
              <a:t>Idées de persécution:</a:t>
            </a:r>
            <a:r>
              <a:rPr lang="fr-FR" b="1" u="sng" dirty="0"/>
              <a:t/>
            </a:r>
            <a:br>
              <a:rPr lang="fr-FR" b="1" u="sng" dirty="0"/>
            </a:br>
            <a:endParaRPr lang="fr-FR" dirty="0"/>
          </a:p>
        </p:txBody>
      </p:sp>
      <p:sp>
        <p:nvSpPr>
          <p:cNvPr id="3" name="Espace réservé du contenu 2"/>
          <p:cNvSpPr>
            <a:spLocks noGrp="1"/>
          </p:cNvSpPr>
          <p:nvPr>
            <p:ph idx="1"/>
          </p:nvPr>
        </p:nvSpPr>
        <p:spPr>
          <a:xfrm>
            <a:off x="457200" y="2643182"/>
            <a:ext cx="8229600" cy="3681418"/>
          </a:xfrm>
        </p:spPr>
        <p:txBody>
          <a:bodyPr>
            <a:normAutofit/>
          </a:bodyPr>
          <a:lstStyle/>
          <a:p>
            <a:pPr>
              <a:lnSpc>
                <a:spcPct val="150000"/>
              </a:lnSpc>
            </a:pPr>
            <a:r>
              <a:rPr lang="fr-FR" dirty="0"/>
              <a:t>Le malade a la conviction qu’on cherche à lui nuire. Il s’agit des idées délirantes le plus couramment observées, elles ne </a:t>
            </a:r>
            <a:r>
              <a:rPr lang="fr-FR" dirty="0" smtClean="0"/>
              <a:t>sont pas </a:t>
            </a:r>
            <a:r>
              <a:rPr lang="fr-FR" dirty="0"/>
              <a:t>spécifiques et s’observent dans </a:t>
            </a:r>
            <a:r>
              <a:rPr lang="fr-FR" dirty="0" smtClean="0"/>
              <a:t>des </a:t>
            </a:r>
            <a:r>
              <a:rPr lang="en-US" dirty="0" smtClean="0"/>
              <a:t>pathologies </a:t>
            </a:r>
            <a:r>
              <a:rPr lang="en-US" dirty="0" err="1"/>
              <a:t>psychiatriques</a:t>
            </a:r>
            <a:r>
              <a:rPr lang="en-US" dirty="0"/>
              <a:t> </a:t>
            </a:r>
            <a:r>
              <a:rPr lang="en-US" dirty="0" err="1"/>
              <a:t>très</a:t>
            </a:r>
            <a:r>
              <a:rPr lang="en-US" dirty="0"/>
              <a:t> </a:t>
            </a:r>
            <a:r>
              <a:rPr lang="en-US" dirty="0" err="1"/>
              <a:t>diverses</a:t>
            </a:r>
            <a:r>
              <a:rPr lang="en-US" dirty="0"/>
              <a:t>.</a:t>
            </a:r>
            <a:endParaRPr lang="fr-FR" dirty="0"/>
          </a:p>
          <a:p>
            <a:pPr>
              <a:lnSpc>
                <a:spcPct val="150000"/>
              </a:lnSpc>
            </a:pPr>
            <a:endParaRPr lang="fr-FR" dirty="0"/>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en-US" b="1" u="heavy" dirty="0" err="1"/>
              <a:t>Idées</a:t>
            </a:r>
            <a:r>
              <a:rPr lang="en-US" b="1" u="heavy" dirty="0"/>
              <a:t> de grandeur (</a:t>
            </a:r>
            <a:r>
              <a:rPr lang="en-US" b="1" u="heavy" dirty="0" err="1"/>
              <a:t>mégalomanie</a:t>
            </a:r>
            <a:r>
              <a:rPr lang="en-US" b="1" u="heavy" dirty="0"/>
              <a:t>)</a:t>
            </a:r>
            <a:r>
              <a:rPr lang="fr-FR" b="1" u="sng" dirty="0"/>
              <a:t/>
            </a:r>
            <a:br>
              <a:rPr lang="fr-FR" b="1" u="sng" dirty="0"/>
            </a:b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a:t>Elles peuvent concerner les capacités du sujet (don, richesse),son rôle (mission grandiose) ou encore son identité </a:t>
            </a:r>
            <a:r>
              <a:rPr lang="fr-FR" dirty="0" smtClean="0"/>
              <a:t>.</a:t>
            </a:r>
            <a:endParaRPr lang="fr-FR" dirty="0"/>
          </a:p>
          <a:p>
            <a:pPr>
              <a:buNone/>
            </a:pPr>
            <a:r>
              <a:rPr lang="fr-FR" dirty="0"/>
              <a:t> </a:t>
            </a:r>
          </a:p>
          <a:p>
            <a:r>
              <a:rPr lang="fr-FR" dirty="0"/>
              <a:t>Elles sont en général exprimées sans réticence, et même souvent avec un comportement hautain et démonstratif.</a:t>
            </a:r>
          </a:p>
          <a:p>
            <a:pPr>
              <a:buNone/>
            </a:pPr>
            <a:r>
              <a:rPr lang="fr-FR" dirty="0"/>
              <a:t> </a:t>
            </a:r>
          </a:p>
          <a:p>
            <a:r>
              <a:rPr lang="fr-FR" dirty="0"/>
              <a:t>Elles s’observent dans les états maniaques, </a:t>
            </a:r>
            <a:r>
              <a:rPr lang="fr-FR" dirty="0" smtClean="0"/>
              <a:t>sous-tendues ,par </a:t>
            </a:r>
            <a:r>
              <a:rPr lang="fr-FR" dirty="0"/>
              <a:t>l’</a:t>
            </a:r>
            <a:r>
              <a:rPr lang="fr-FR" dirty="0" err="1"/>
              <a:t>élation</a:t>
            </a:r>
            <a:r>
              <a:rPr lang="fr-FR" dirty="0"/>
              <a:t> de l’humeur, les états démentiels (syndromes frontaux), les états délirants aigus ou </a:t>
            </a:r>
            <a:r>
              <a:rPr lang="fr-FR" dirty="0" err="1"/>
              <a:t>oniroïdes</a:t>
            </a:r>
            <a:r>
              <a:rPr lang="fr-FR" dirty="0"/>
              <a:t>, les délires chroniques (contacts avec le surnaturel dans la schizophrénie ou idées de grandeur dans les délires systématisés).</a:t>
            </a:r>
          </a:p>
          <a:p>
            <a:endParaRPr lang="fr-FR" dirty="0"/>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4291"/>
            <a:ext cx="7772400" cy="1285883"/>
          </a:xfrm>
        </p:spPr>
        <p:txBody>
          <a:bodyPr/>
          <a:lstStyle/>
          <a:p>
            <a:pPr algn="l"/>
            <a:r>
              <a:rPr lang="fr-FR" b="1" u="heavy" dirty="0" smtClean="0"/>
              <a:t>Plan</a:t>
            </a:r>
            <a:endParaRPr lang="fr-FR" dirty="0"/>
          </a:p>
        </p:txBody>
      </p:sp>
      <p:sp>
        <p:nvSpPr>
          <p:cNvPr id="3" name="Sous-titre 2"/>
          <p:cNvSpPr>
            <a:spLocks noGrp="1"/>
          </p:cNvSpPr>
          <p:nvPr>
            <p:ph type="subTitle" idx="1"/>
          </p:nvPr>
        </p:nvSpPr>
        <p:spPr>
          <a:xfrm>
            <a:off x="1000100" y="1785926"/>
            <a:ext cx="6772300" cy="4500594"/>
          </a:xfrm>
        </p:spPr>
        <p:txBody>
          <a:bodyPr>
            <a:normAutofit fontScale="77500" lnSpcReduction="20000"/>
          </a:bodyPr>
          <a:lstStyle/>
          <a:p>
            <a:pPr marL="0" marR="45720" indent="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lang="fr-FR" sz="2800" dirty="0" smtClean="0"/>
              <a:t>A/ Définition</a:t>
            </a:r>
            <a:br>
              <a:rPr lang="fr-FR" sz="2800" dirty="0" smtClean="0"/>
            </a:br>
            <a:r>
              <a:rPr lang="fr-FR" sz="2800" b="0" u="heavy" dirty="0" smtClean="0"/>
              <a:t>B/Historique</a:t>
            </a:r>
          </a:p>
          <a:p>
            <a:pPr algn="l"/>
            <a:r>
              <a:rPr lang="fr-FR" sz="2800" b="0" u="heavy" dirty="0" smtClean="0">
                <a:effectLst>
                  <a:outerShdw blurRad="38100" dist="38100" dir="2700000" algn="tl">
                    <a:srgbClr val="000000">
                      <a:alpha val="43137"/>
                    </a:srgbClr>
                  </a:outerShdw>
                </a:effectLst>
              </a:rPr>
              <a:t>C/Généralités</a:t>
            </a:r>
            <a:endParaRPr lang="fr-FR" sz="2800" b="0" dirty="0" smtClean="0">
              <a:effectLst>
                <a:outerShdw blurRad="38100" dist="38100" dir="2700000" algn="tl">
                  <a:srgbClr val="000000">
                    <a:alpha val="43137"/>
                  </a:srgbClr>
                </a:outerShdw>
              </a:effectLst>
            </a:endParaRPr>
          </a:p>
          <a:p>
            <a:pPr algn="l"/>
            <a:r>
              <a:rPr lang="fr-FR" sz="2800" dirty="0" smtClean="0"/>
              <a:t>D/Analyse </a:t>
            </a:r>
            <a:r>
              <a:rPr lang="fr-FR" sz="2800" dirty="0"/>
              <a:t>sémiologique du délire</a:t>
            </a:r>
            <a:r>
              <a:rPr lang="fr-FR" sz="2800" dirty="0" smtClean="0"/>
              <a:t>:</a:t>
            </a:r>
          </a:p>
          <a:p>
            <a:pPr algn="l"/>
            <a:endParaRPr lang="fr-FR" sz="2800" dirty="0"/>
          </a:p>
          <a:p>
            <a:pPr algn="l">
              <a:buFont typeface="Arial" pitchFamily="34" charset="0"/>
              <a:buChar char="•"/>
            </a:pPr>
            <a:r>
              <a:rPr lang="en-US" sz="2800" dirty="0" smtClean="0"/>
              <a:t>Début</a:t>
            </a:r>
            <a:endParaRPr lang="fr-FR" sz="2800" dirty="0"/>
          </a:p>
          <a:p>
            <a:pPr lvl="0" algn="l">
              <a:buFont typeface="Arial" pitchFamily="34" charset="0"/>
              <a:buChar char="•"/>
            </a:pPr>
            <a:r>
              <a:rPr lang="en-US" sz="2800" dirty="0" err="1"/>
              <a:t>Thèmes</a:t>
            </a:r>
            <a:endParaRPr lang="fr-FR" sz="2800" dirty="0"/>
          </a:p>
          <a:p>
            <a:pPr lvl="0" algn="l">
              <a:buFont typeface="Arial" pitchFamily="34" charset="0"/>
              <a:buChar char="•"/>
            </a:pPr>
            <a:r>
              <a:rPr lang="en-US" sz="2800" dirty="0" err="1"/>
              <a:t>Mécanismes</a:t>
            </a:r>
            <a:endParaRPr lang="fr-FR" sz="2800" dirty="0"/>
          </a:p>
          <a:p>
            <a:pPr lvl="0" algn="l">
              <a:buFont typeface="Arial" pitchFamily="34" charset="0"/>
              <a:buChar char="•"/>
            </a:pPr>
            <a:r>
              <a:rPr lang="en-US" sz="2800" dirty="0"/>
              <a:t>Structure</a:t>
            </a:r>
            <a:endParaRPr lang="fr-FR" sz="2800" dirty="0"/>
          </a:p>
          <a:p>
            <a:pPr lvl="0" algn="l">
              <a:buFont typeface="Arial" pitchFamily="34" charset="0"/>
              <a:buChar char="•"/>
            </a:pPr>
            <a:r>
              <a:rPr lang="en-US" sz="2800" dirty="0" err="1"/>
              <a:t>Organisation</a:t>
            </a:r>
            <a:endParaRPr lang="fr-FR" sz="2800" dirty="0"/>
          </a:p>
          <a:p>
            <a:pPr lvl="0" algn="l">
              <a:buFont typeface="Arial" pitchFamily="34" charset="0"/>
              <a:buChar char="•"/>
            </a:pPr>
            <a:r>
              <a:rPr lang="en-US" sz="2800" dirty="0" err="1"/>
              <a:t>Adhésion</a:t>
            </a:r>
            <a:endParaRPr lang="fr-FR" sz="2800" dirty="0"/>
          </a:p>
          <a:p>
            <a:pPr algn="l"/>
            <a:r>
              <a:rPr lang="en-US" sz="2800" dirty="0"/>
              <a:t/>
            </a:r>
            <a:br>
              <a:rPr lang="en-US" sz="2800" dirty="0"/>
            </a:br>
            <a:endParaRPr lang="fr-FR" sz="2800" dirty="0"/>
          </a:p>
        </p:txBody>
      </p:sp>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85728"/>
            <a:ext cx="8229600" cy="3000396"/>
          </a:xfrm>
        </p:spPr>
        <p:txBody>
          <a:bodyPr>
            <a:normAutofit/>
          </a:bodyPr>
          <a:lstStyle/>
          <a:p>
            <a:r>
              <a:rPr lang="fr-FR" u="heavy" dirty="0" smtClean="0"/>
              <a:t>Idées de culpabilité, d’indignité, de ruine</a:t>
            </a:r>
            <a:br>
              <a:rPr lang="fr-FR" u="heavy" dirty="0" smtClean="0"/>
            </a:br>
            <a:r>
              <a:rPr lang="fr-FR" dirty="0"/>
              <a:t/>
            </a:r>
            <a:br>
              <a:rPr lang="fr-FR" dirty="0"/>
            </a:br>
            <a:endParaRPr lang="fr-FR" dirty="0"/>
          </a:p>
        </p:txBody>
      </p:sp>
      <p:sp>
        <p:nvSpPr>
          <p:cNvPr id="3" name="Espace réservé du contenu 2"/>
          <p:cNvSpPr>
            <a:spLocks noGrp="1"/>
          </p:cNvSpPr>
          <p:nvPr>
            <p:ph idx="1"/>
          </p:nvPr>
        </p:nvSpPr>
        <p:spPr>
          <a:xfrm>
            <a:off x="457200" y="2571744"/>
            <a:ext cx="8229600" cy="3752856"/>
          </a:xfrm>
        </p:spPr>
        <p:txBody>
          <a:bodyPr/>
          <a:lstStyle/>
          <a:p>
            <a:pPr>
              <a:lnSpc>
                <a:spcPct val="150000"/>
              </a:lnSpc>
            </a:pPr>
            <a:r>
              <a:rPr lang="fr-FR" dirty="0"/>
              <a:t>Elles sont sous-tendues par l’humeur dépressive et la perte de l’estime de soi dans les mélancolies délirantes. Elles sont le plus souvent associées à des idées suicidaires.</a:t>
            </a:r>
          </a:p>
          <a:p>
            <a:endParaRPr lang="fr-FR" dirty="0"/>
          </a:p>
        </p:txBody>
      </p:sp>
    </p:spTree>
  </p:cSld>
  <p:clrMapOvr>
    <a:masterClrMapping/>
  </p:clrMapOvr>
  <p:transition>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653474"/>
          </a:xfrm>
        </p:spPr>
        <p:txBody>
          <a:bodyPr>
            <a:normAutofit/>
          </a:bodyPr>
          <a:lstStyle/>
          <a:p>
            <a:r>
              <a:rPr lang="fr-FR" u="heavy" dirty="0"/>
              <a:t>Idées érotomaniaques, de jalousie, de préjudice</a:t>
            </a:r>
            <a:r>
              <a:rPr lang="fr-FR" dirty="0"/>
              <a:t/>
            </a:r>
            <a:br>
              <a:rPr lang="fr-FR" dirty="0"/>
            </a:br>
            <a:endParaRPr lang="fr-FR" dirty="0"/>
          </a:p>
        </p:txBody>
      </p:sp>
      <p:sp>
        <p:nvSpPr>
          <p:cNvPr id="3" name="Espace réservé du contenu 2"/>
          <p:cNvSpPr>
            <a:spLocks noGrp="1"/>
          </p:cNvSpPr>
          <p:nvPr>
            <p:ph idx="1"/>
          </p:nvPr>
        </p:nvSpPr>
        <p:spPr>
          <a:xfrm>
            <a:off x="457200" y="3357562"/>
            <a:ext cx="8229600" cy="2967038"/>
          </a:xfrm>
        </p:spPr>
        <p:txBody>
          <a:bodyPr>
            <a:normAutofit/>
          </a:bodyPr>
          <a:lstStyle/>
          <a:p>
            <a:pPr>
              <a:lnSpc>
                <a:spcPct val="150000"/>
              </a:lnSpc>
            </a:pPr>
            <a:r>
              <a:rPr lang="fr-FR" dirty="0"/>
              <a:t>Elles s’accompagnent souvent </a:t>
            </a:r>
            <a:r>
              <a:rPr lang="fr-FR" dirty="0" smtClean="0"/>
              <a:t>d’une dimension </a:t>
            </a:r>
            <a:r>
              <a:rPr lang="fr-FR" dirty="0"/>
              <a:t>de </a:t>
            </a:r>
            <a:r>
              <a:rPr lang="fr-FR" dirty="0" smtClean="0"/>
              <a:t>revendication et </a:t>
            </a:r>
            <a:r>
              <a:rPr lang="fr-FR" dirty="0"/>
              <a:t>doivent faire évoquer un délire </a:t>
            </a:r>
            <a:r>
              <a:rPr lang="fr-FR" dirty="0" smtClean="0"/>
              <a:t>paranoïaque de </a:t>
            </a:r>
            <a:r>
              <a:rPr lang="fr-FR" dirty="0"/>
              <a:t>type passionnel .</a:t>
            </a:r>
          </a:p>
          <a:p>
            <a:endParaRPr lang="fr-FR" dirty="0"/>
          </a:p>
        </p:txBody>
      </p:sp>
    </p:spTree>
  </p:cSld>
  <p:clrMapOvr>
    <a:masterClrMapping/>
  </p:clrMapOvr>
  <p:transition>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heavy" dirty="0"/>
              <a:t>Idées hypochondriaques</a:t>
            </a:r>
            <a:endParaRPr lang="fr-FR" dirty="0"/>
          </a:p>
        </p:txBody>
      </p:sp>
      <p:sp>
        <p:nvSpPr>
          <p:cNvPr id="3" name="Espace réservé du contenu 2"/>
          <p:cNvSpPr>
            <a:spLocks noGrp="1"/>
          </p:cNvSpPr>
          <p:nvPr>
            <p:ph idx="1"/>
          </p:nvPr>
        </p:nvSpPr>
        <p:spPr/>
        <p:txBody>
          <a:bodyPr>
            <a:normAutofit fontScale="85000" lnSpcReduction="10000"/>
          </a:bodyPr>
          <a:lstStyle/>
          <a:p>
            <a:pPr>
              <a:lnSpc>
                <a:spcPct val="150000"/>
              </a:lnSpc>
            </a:pPr>
            <a:r>
              <a:rPr lang="fr-FR" dirty="0"/>
              <a:t>Le malade a la conviction erronée d’une </a:t>
            </a:r>
            <a:r>
              <a:rPr lang="fr-FR" dirty="0" smtClean="0"/>
              <a:t>perte d’intégrité </a:t>
            </a:r>
            <a:r>
              <a:rPr lang="fr-FR" dirty="0"/>
              <a:t>ou d’un mauvais état de santé de son corps. Dans la schizophrénie, il s’agit plutôt d’idées de transformation corporelle (modification de la forme du nez, changement de sexe) ; dans </a:t>
            </a:r>
            <a:r>
              <a:rPr lang="fr-FR" dirty="0" smtClean="0"/>
              <a:t>les mélancolies </a:t>
            </a:r>
            <a:r>
              <a:rPr lang="fr-FR" dirty="0"/>
              <a:t>délirantes, le malade peut exprimer des idées de négation de ses organes ou de leur fonction (intestin « bouché », cerveau « arrêté »)  ou la conviction d’être atteint </a:t>
            </a:r>
            <a:r>
              <a:rPr lang="fr-FR" dirty="0" smtClean="0"/>
              <a:t>d’une maladie </a:t>
            </a:r>
            <a:r>
              <a:rPr lang="fr-FR" dirty="0"/>
              <a:t>incurable.</a:t>
            </a:r>
          </a:p>
          <a:p>
            <a:endParaRPr lang="fr-FR" dirty="0"/>
          </a:p>
        </p:txBody>
      </p:sp>
    </p:spTree>
  </p:cSld>
  <p:clrMapOvr>
    <a:masterClrMapping/>
  </p:clrMapOvr>
  <p:transition>
    <p:wipe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67590"/>
          </a:xfrm>
        </p:spPr>
        <p:txBody>
          <a:bodyPr>
            <a:normAutofit/>
          </a:bodyPr>
          <a:lstStyle/>
          <a:p>
            <a:r>
              <a:rPr lang="fr-FR" u="heavy" dirty="0"/>
              <a:t>Idées de négation</a:t>
            </a:r>
            <a:r>
              <a:rPr lang="fr-FR" dirty="0"/>
              <a:t/>
            </a:r>
            <a:br>
              <a:rPr lang="fr-FR" dirty="0"/>
            </a:br>
            <a:endParaRPr lang="fr-FR" dirty="0"/>
          </a:p>
        </p:txBody>
      </p:sp>
      <p:sp>
        <p:nvSpPr>
          <p:cNvPr id="3" name="Espace réservé du contenu 2"/>
          <p:cNvSpPr>
            <a:spLocks noGrp="1"/>
          </p:cNvSpPr>
          <p:nvPr>
            <p:ph idx="1"/>
          </p:nvPr>
        </p:nvSpPr>
        <p:spPr/>
        <p:txBody>
          <a:bodyPr>
            <a:normAutofit/>
          </a:bodyPr>
          <a:lstStyle/>
          <a:p>
            <a:pPr>
              <a:lnSpc>
                <a:spcPct val="150000"/>
              </a:lnSpc>
            </a:pPr>
            <a:r>
              <a:rPr lang="fr-FR" dirty="0"/>
              <a:t>Le malade exprime des idées de négation de </a:t>
            </a:r>
            <a:r>
              <a:rPr lang="fr-FR" dirty="0" smtClean="0"/>
              <a:t>sa personne </a:t>
            </a:r>
            <a:r>
              <a:rPr lang="fr-FR" dirty="0"/>
              <a:t>physique et morale, auxquelles peuvent s’associer des idées de négation du monde extérieur et d’immortalité constituant </a:t>
            </a:r>
            <a:r>
              <a:rPr lang="fr-FR" dirty="0" smtClean="0"/>
              <a:t>alors le </a:t>
            </a:r>
            <a:r>
              <a:rPr lang="fr-FR" dirty="0"/>
              <a:t>syndrome de </a:t>
            </a:r>
            <a:r>
              <a:rPr lang="fr-FR" dirty="0" err="1"/>
              <a:t>Cotard</a:t>
            </a:r>
            <a:r>
              <a:rPr lang="fr-FR" dirty="0"/>
              <a:t> rencontré, mais </a:t>
            </a:r>
            <a:r>
              <a:rPr lang="fr-FR" dirty="0" smtClean="0"/>
              <a:t>souvent incomplet</a:t>
            </a:r>
            <a:r>
              <a:rPr lang="fr-FR" dirty="0"/>
              <a:t>, dans les mélancolies délirantes.</a:t>
            </a:r>
          </a:p>
          <a:p>
            <a:pPr>
              <a:lnSpc>
                <a:spcPct val="150000"/>
              </a:lnSpc>
            </a:pPr>
            <a:endParaRPr lang="fr-FR" dirty="0"/>
          </a:p>
        </p:txBody>
      </p:sp>
    </p:spTree>
  </p:cSld>
  <p:clrMapOvr>
    <a:masterClrMapping/>
  </p:clrMapOvr>
  <p:transition>
    <p:wipe dir="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67590"/>
          </a:xfrm>
        </p:spPr>
        <p:txBody>
          <a:bodyPr>
            <a:normAutofit/>
          </a:bodyPr>
          <a:lstStyle/>
          <a:p>
            <a:r>
              <a:rPr lang="fr-FR" u="heavy" dirty="0"/>
              <a:t>Idées d’influence</a:t>
            </a:r>
            <a:r>
              <a:rPr lang="fr-FR" dirty="0"/>
              <a:t/>
            </a:r>
            <a:br>
              <a:rPr lang="fr-FR" dirty="0"/>
            </a:br>
            <a:endParaRPr lang="fr-FR" dirty="0"/>
          </a:p>
        </p:txBody>
      </p:sp>
      <p:sp>
        <p:nvSpPr>
          <p:cNvPr id="3" name="Espace réservé du contenu 2"/>
          <p:cNvSpPr>
            <a:spLocks noGrp="1"/>
          </p:cNvSpPr>
          <p:nvPr>
            <p:ph idx="1"/>
          </p:nvPr>
        </p:nvSpPr>
        <p:spPr/>
        <p:txBody>
          <a:bodyPr>
            <a:normAutofit fontScale="77500" lnSpcReduction="20000"/>
          </a:bodyPr>
          <a:lstStyle/>
          <a:p>
            <a:pPr>
              <a:lnSpc>
                <a:spcPct val="150000"/>
              </a:lnSpc>
            </a:pPr>
            <a:r>
              <a:rPr lang="fr-FR" dirty="0"/>
              <a:t>Le malade a le sentiment d’être commandé par une force extérieure à lui. On lui impose des idées ou des sentiments, on l’oblige ou on l’empêche d’accomplir certains gestes, on parle par sa bouche, l’emprise de la force étrangère s’exerçant par toute sorte </a:t>
            </a:r>
            <a:r>
              <a:rPr lang="fr-FR" dirty="0" smtClean="0"/>
              <a:t>de vecteurs </a:t>
            </a:r>
            <a:r>
              <a:rPr lang="fr-FR" dirty="0"/>
              <a:t>(machine à influencer). Ces </a:t>
            </a:r>
            <a:r>
              <a:rPr lang="fr-FR" dirty="0" smtClean="0"/>
              <a:t>symptômes, classiquement </a:t>
            </a:r>
            <a:r>
              <a:rPr lang="fr-FR" dirty="0"/>
              <a:t>considérés comme pathognomoniques de la schizophrénie, peuvent aussi se rencontrer dans les bouffées délirantes, les manies ou les mélancolies délirantes.</a:t>
            </a:r>
          </a:p>
          <a:p>
            <a:endParaRPr lang="fr-FR" dirty="0"/>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000108"/>
            <a:ext cx="8229600" cy="2286016"/>
          </a:xfrm>
        </p:spPr>
        <p:txBody>
          <a:bodyPr>
            <a:normAutofit/>
          </a:bodyPr>
          <a:lstStyle/>
          <a:p>
            <a:pPr algn="ctr"/>
            <a:r>
              <a:rPr lang="fr-FR" b="1" dirty="0">
                <a:solidFill>
                  <a:srgbClr val="FFC000"/>
                </a:solidFill>
              </a:rPr>
              <a:t>Mécanisme du délire</a:t>
            </a:r>
            <a:r>
              <a:rPr lang="fr-FR" dirty="0"/>
              <a:t/>
            </a:r>
            <a:br>
              <a:rPr lang="fr-FR" dirty="0"/>
            </a:br>
            <a:endParaRPr lang="fr-FR" dirty="0"/>
          </a:p>
        </p:txBody>
      </p:sp>
      <p:sp>
        <p:nvSpPr>
          <p:cNvPr id="3" name="Espace réservé du contenu 2"/>
          <p:cNvSpPr>
            <a:spLocks noGrp="1"/>
          </p:cNvSpPr>
          <p:nvPr>
            <p:ph idx="1"/>
          </p:nvPr>
        </p:nvSpPr>
        <p:spPr>
          <a:xfrm>
            <a:off x="428596" y="3286124"/>
            <a:ext cx="8229600" cy="4000528"/>
          </a:xfrm>
        </p:spPr>
        <p:txBody>
          <a:bodyPr/>
          <a:lstStyle/>
          <a:p>
            <a:pPr>
              <a:lnSpc>
                <a:spcPct val="150000"/>
              </a:lnSpc>
            </a:pPr>
            <a:r>
              <a:rPr lang="fr-FR" dirty="0"/>
              <a:t>Différents mécanismes sont à l’ </a:t>
            </a:r>
            <a:r>
              <a:rPr lang="fr-FR" dirty="0" err="1"/>
              <a:t>oeuvre</a:t>
            </a:r>
            <a:r>
              <a:rPr lang="fr-FR" dirty="0"/>
              <a:t> dans l’élaboration délirante ; ils sont le plus souvent associés, mais l’un d’entre eux prédomine souvent.</a:t>
            </a:r>
          </a:p>
          <a:p>
            <a:endParaRPr lang="fr-FR" dirty="0"/>
          </a:p>
        </p:txBody>
      </p:sp>
    </p:spTree>
  </p:cSld>
  <p:clrMapOvr>
    <a:masterClrMapping/>
  </p:clrMapOvr>
  <p:transition>
    <p:wipe dir="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653342"/>
          </a:xfrm>
        </p:spPr>
        <p:txBody>
          <a:bodyPr>
            <a:normAutofit/>
          </a:bodyPr>
          <a:lstStyle/>
          <a:p>
            <a:r>
              <a:rPr lang="fr-FR" u="heavy" dirty="0"/>
              <a:t>Interprétation</a:t>
            </a:r>
            <a:r>
              <a:rPr lang="fr-FR" dirty="0"/>
              <a:t/>
            </a:r>
            <a:br>
              <a:rPr lang="fr-FR" dirty="0"/>
            </a:br>
            <a:endParaRPr lang="fr-FR" dirty="0"/>
          </a:p>
        </p:txBody>
      </p:sp>
      <p:sp>
        <p:nvSpPr>
          <p:cNvPr id="3" name="Espace réservé du contenu 2"/>
          <p:cNvSpPr>
            <a:spLocks noGrp="1"/>
          </p:cNvSpPr>
          <p:nvPr>
            <p:ph idx="1"/>
          </p:nvPr>
        </p:nvSpPr>
        <p:spPr>
          <a:xfrm>
            <a:off x="457200" y="2357430"/>
            <a:ext cx="8229600" cy="3967170"/>
          </a:xfrm>
        </p:spPr>
        <p:txBody>
          <a:bodyPr>
            <a:normAutofit fontScale="85000" lnSpcReduction="20000"/>
          </a:bodyPr>
          <a:lstStyle/>
          <a:p>
            <a:pPr>
              <a:lnSpc>
                <a:spcPct val="150000"/>
              </a:lnSpc>
            </a:pPr>
            <a:r>
              <a:rPr lang="fr-FR" dirty="0"/>
              <a:t>C’est un </a:t>
            </a:r>
            <a:r>
              <a:rPr lang="fr-FR" dirty="0" smtClean="0"/>
              <a:t>raisonnement  </a:t>
            </a:r>
            <a:r>
              <a:rPr lang="fr-FR" dirty="0"/>
              <a:t>faux qui a pour point de départ une sensation réelle ou un fait exact auquel est donné une signification erronée. Par exemple, un malade se sentant fatigué pense qu’on lui a inoculé un virus (interprétation endogène), ou bien un malade, après avoir été bousculé dans le métro, pense qu’il s’agit d’un avertissement (interprétation exogène).</a:t>
            </a:r>
          </a:p>
          <a:p>
            <a:endParaRPr lang="fr-FR" dirty="0"/>
          </a:p>
        </p:txBody>
      </p:sp>
    </p:spTree>
  </p:cSld>
  <p:clrMapOvr>
    <a:masterClrMapping/>
  </p:clrMapOvr>
  <p:transition>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867656"/>
          </a:xfrm>
        </p:spPr>
        <p:txBody>
          <a:bodyPr>
            <a:normAutofit/>
          </a:bodyPr>
          <a:lstStyle/>
          <a:p>
            <a:r>
              <a:rPr lang="fr-FR" u="heavy" dirty="0"/>
              <a:t>Intuition</a:t>
            </a:r>
            <a:r>
              <a:rPr lang="fr-FR" dirty="0"/>
              <a:t/>
            </a:r>
            <a:br>
              <a:rPr lang="fr-FR" dirty="0"/>
            </a:br>
            <a:endParaRPr lang="fr-FR" dirty="0"/>
          </a:p>
        </p:txBody>
      </p:sp>
      <p:sp>
        <p:nvSpPr>
          <p:cNvPr id="3" name="Espace réservé du contenu 2"/>
          <p:cNvSpPr>
            <a:spLocks noGrp="1"/>
          </p:cNvSpPr>
          <p:nvPr>
            <p:ph idx="1"/>
          </p:nvPr>
        </p:nvSpPr>
        <p:spPr/>
        <p:txBody>
          <a:bodyPr>
            <a:normAutofit fontScale="85000" lnSpcReduction="10000"/>
          </a:bodyPr>
          <a:lstStyle/>
          <a:p>
            <a:pPr>
              <a:lnSpc>
                <a:spcPct val="150000"/>
              </a:lnSpc>
            </a:pPr>
            <a:r>
              <a:rPr lang="fr-FR" dirty="0"/>
              <a:t>Mécanisme rarement isolé, la connaissance intuitive s’impose au sujet comme une évidence soudaine et immédiate, sans justification logique. Exemple : « J’ai compris tout à coup que j’étais le fils de Dieu ».Imagination ou fabulation C’est un enrichissement du délire par des éléments issus de l’imagination du sujet, volontiers extravagants ou fantaisistes. Par </a:t>
            </a:r>
            <a:r>
              <a:rPr lang="fr-FR" dirty="0" smtClean="0"/>
              <a:t>exemple, </a:t>
            </a:r>
            <a:r>
              <a:rPr lang="fr-FR" dirty="0"/>
              <a:t>intervention de personnages mystérieux.</a:t>
            </a:r>
          </a:p>
          <a:p>
            <a:pPr>
              <a:lnSpc>
                <a:spcPct val="150000"/>
              </a:lnSpc>
            </a:pPr>
            <a:endParaRPr lang="fr-FR" dirty="0"/>
          </a:p>
        </p:txBody>
      </p:sp>
    </p:spTree>
  </p:cSld>
  <p:clrMapOvr>
    <a:masterClrMapping/>
  </p:clrMapOvr>
  <p:transition>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u="heavy" dirty="0"/>
              <a:t>Illusions</a:t>
            </a:r>
            <a:r>
              <a:rPr lang="fr-FR" b="1" u="sng" dirty="0"/>
              <a:t/>
            </a:r>
            <a:br>
              <a:rPr lang="fr-FR" b="1" u="sng" dirty="0"/>
            </a:br>
            <a:endParaRPr lang="fr-FR" dirty="0"/>
          </a:p>
        </p:txBody>
      </p:sp>
      <p:sp>
        <p:nvSpPr>
          <p:cNvPr id="3" name="Espace réservé du contenu 2"/>
          <p:cNvSpPr>
            <a:spLocks noGrp="1"/>
          </p:cNvSpPr>
          <p:nvPr>
            <p:ph idx="1"/>
          </p:nvPr>
        </p:nvSpPr>
        <p:spPr/>
        <p:txBody>
          <a:bodyPr/>
          <a:lstStyle/>
          <a:p>
            <a:r>
              <a:rPr lang="fr-FR" dirty="0"/>
              <a:t>Il s’agit de déformations de la perception </a:t>
            </a:r>
            <a:r>
              <a:rPr lang="fr-FR" dirty="0" smtClean="0"/>
              <a:t>d’un objet </a:t>
            </a:r>
            <a:r>
              <a:rPr lang="fr-FR" dirty="0"/>
              <a:t>réel pouvant affecter tous les sens. Exemple : un patient croit entendre son enfant pleurer en entendant des cris à la télévision.</a:t>
            </a:r>
          </a:p>
          <a:p>
            <a:r>
              <a:rPr lang="fr-FR" dirty="0"/>
              <a:t>On peut aussi observer des variations quantitatives des perceptions (fadeur, atonie ou au contraire hyperesthésie).</a:t>
            </a:r>
          </a:p>
          <a:p>
            <a:endParaRPr lang="fr-FR" dirty="0"/>
          </a:p>
        </p:txBody>
      </p:sp>
    </p:spTree>
  </p:cSld>
  <p:clrMapOvr>
    <a:masterClrMapping/>
  </p:clrMapOvr>
  <p:transition>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010532"/>
          </a:xfrm>
        </p:spPr>
        <p:txBody>
          <a:bodyPr>
            <a:normAutofit/>
          </a:bodyPr>
          <a:lstStyle/>
          <a:p>
            <a:r>
              <a:rPr lang="fr-FR" u="heavy" dirty="0"/>
              <a:t>Imaginations</a:t>
            </a:r>
            <a:r>
              <a:rPr lang="fr-FR" dirty="0"/>
              <a:t/>
            </a:r>
            <a:br>
              <a:rPr lang="fr-FR" dirty="0"/>
            </a:br>
            <a:endParaRPr lang="fr-FR" dirty="0"/>
          </a:p>
        </p:txBody>
      </p:sp>
      <p:sp>
        <p:nvSpPr>
          <p:cNvPr id="3" name="Espace réservé du contenu 2"/>
          <p:cNvSpPr>
            <a:spLocks noGrp="1"/>
          </p:cNvSpPr>
          <p:nvPr>
            <p:ph idx="1"/>
          </p:nvPr>
        </p:nvSpPr>
        <p:spPr>
          <a:xfrm>
            <a:off x="457200" y="2428868"/>
            <a:ext cx="8229600" cy="3895732"/>
          </a:xfrm>
        </p:spPr>
        <p:txBody>
          <a:bodyPr>
            <a:normAutofit lnSpcReduction="10000"/>
          </a:bodyPr>
          <a:lstStyle/>
          <a:p>
            <a:pPr>
              <a:lnSpc>
                <a:spcPct val="150000"/>
              </a:lnSpc>
            </a:pPr>
            <a:r>
              <a:rPr lang="fr-FR" dirty="0"/>
              <a:t>Fabulation de faux événements et </a:t>
            </a:r>
            <a:r>
              <a:rPr lang="fr-FR" dirty="0" smtClean="0"/>
              <a:t>souvenirs, correspondent </a:t>
            </a:r>
            <a:r>
              <a:rPr lang="fr-FR" dirty="0"/>
              <a:t>à la faculté de concevoir, de </a:t>
            </a:r>
            <a:r>
              <a:rPr lang="fr-FR" dirty="0" smtClean="0"/>
              <a:t>créer, </a:t>
            </a:r>
            <a:r>
              <a:rPr lang="fr-FR" dirty="0"/>
              <a:t>évoquer des images, d’associer ces images entres elles avec des capacités imaginaires laissant libre cours à des plus au moins poétiques .</a:t>
            </a:r>
          </a:p>
          <a:p>
            <a:endParaRPr lang="fr-FR" dirty="0"/>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14290"/>
            <a:ext cx="8229600" cy="2000264"/>
          </a:xfrm>
        </p:spPr>
        <p:txBody>
          <a:bodyPr>
            <a:normAutofit/>
          </a:bodyPr>
          <a:lstStyle/>
          <a:p>
            <a:r>
              <a:rPr lang="en-US" b="1" u="heavy" dirty="0" smtClean="0"/>
              <a:t>A- </a:t>
            </a:r>
            <a:r>
              <a:rPr lang="en-US" b="1" u="heavy" dirty="0" err="1" smtClean="0"/>
              <a:t>Définition</a:t>
            </a:r>
            <a:r>
              <a:rPr lang="en-US" b="1" u="heavy" dirty="0" smtClean="0"/>
              <a:t/>
            </a:r>
            <a:br>
              <a:rPr lang="en-US" b="1" u="heavy" dirty="0" smtClean="0"/>
            </a:br>
            <a:endParaRPr lang="fr-FR" dirty="0"/>
          </a:p>
        </p:txBody>
      </p:sp>
      <p:sp>
        <p:nvSpPr>
          <p:cNvPr id="5" name="Espace réservé du contenu 4"/>
          <p:cNvSpPr>
            <a:spLocks noGrp="1"/>
          </p:cNvSpPr>
          <p:nvPr>
            <p:ph idx="1"/>
          </p:nvPr>
        </p:nvSpPr>
        <p:spPr>
          <a:xfrm>
            <a:off x="457200" y="1785926"/>
            <a:ext cx="8229600" cy="4538674"/>
          </a:xfrm>
        </p:spPr>
        <p:txBody>
          <a:bodyPr>
            <a:normAutofit fontScale="85000" lnSpcReduction="20000"/>
          </a:bodyPr>
          <a:lstStyle/>
          <a:p>
            <a:pPr>
              <a:buNone/>
            </a:pPr>
            <a:endParaRPr lang="en-US" b="1" u="heavy" dirty="0" smtClean="0"/>
          </a:p>
          <a:p>
            <a:pPr>
              <a:lnSpc>
                <a:spcPct val="150000"/>
              </a:lnSpc>
            </a:pPr>
            <a:r>
              <a:rPr lang="fr-FR" dirty="0" smtClean="0"/>
              <a:t>(</a:t>
            </a:r>
            <a:r>
              <a:rPr lang="fr-FR" dirty="0"/>
              <a:t>mot latin </a:t>
            </a:r>
            <a:r>
              <a:rPr lang="fr-FR" dirty="0" err="1"/>
              <a:t>delirare</a:t>
            </a:r>
            <a:r>
              <a:rPr lang="fr-FR" dirty="0"/>
              <a:t> = dérailler =sortir </a:t>
            </a:r>
            <a:r>
              <a:rPr lang="fr-FR" dirty="0" smtClean="0"/>
              <a:t>du sillon=déraisonner=divaguer…..)</a:t>
            </a:r>
            <a:endParaRPr lang="fr-FR" dirty="0"/>
          </a:p>
          <a:p>
            <a:pPr>
              <a:lnSpc>
                <a:spcPct val="150000"/>
              </a:lnSpc>
            </a:pPr>
            <a:r>
              <a:rPr lang="fr-FR" dirty="0"/>
              <a:t>Le délire est une conviction inébranlable et irréductible d’une conception fausse de la réalité qui se traduit par une altération du lien de réalité de l’individu avec le monde extérieur, mais aussi avec la réalité de son propre corps et de son monde psychique .</a:t>
            </a:r>
          </a:p>
          <a:p>
            <a:endParaRPr lang="fr-FR" dirty="0"/>
          </a:p>
        </p:txBody>
      </p:sp>
    </p:spTree>
  </p:cSld>
  <p:clrMapOvr>
    <a:masterClrMapping/>
  </p:clrMapOvr>
  <p:transition>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581904"/>
          </a:xfrm>
        </p:spPr>
        <p:txBody>
          <a:bodyPr>
            <a:normAutofit/>
          </a:bodyPr>
          <a:lstStyle/>
          <a:p>
            <a:r>
              <a:rPr lang="fr-FR" b="1" u="heavy" dirty="0"/>
              <a:t>Hallucinations</a:t>
            </a:r>
            <a:r>
              <a:rPr lang="fr-FR" b="1" u="sng" dirty="0"/>
              <a:t/>
            </a:r>
            <a:br>
              <a:rPr lang="fr-FR" b="1" u="sng" dirty="0"/>
            </a:br>
            <a:endParaRPr lang="fr-FR" dirty="0"/>
          </a:p>
        </p:txBody>
      </p:sp>
      <p:sp>
        <p:nvSpPr>
          <p:cNvPr id="3" name="Espace réservé du contenu 2"/>
          <p:cNvSpPr>
            <a:spLocks noGrp="1"/>
          </p:cNvSpPr>
          <p:nvPr>
            <p:ph idx="1"/>
          </p:nvPr>
        </p:nvSpPr>
        <p:spPr>
          <a:xfrm>
            <a:off x="457200" y="2571744"/>
            <a:ext cx="8229600" cy="3752856"/>
          </a:xfrm>
        </p:spPr>
        <p:txBody>
          <a:bodyPr>
            <a:normAutofit fontScale="92500" lnSpcReduction="10000"/>
          </a:bodyPr>
          <a:lstStyle/>
          <a:p>
            <a:pPr>
              <a:lnSpc>
                <a:spcPct val="150000"/>
              </a:lnSpc>
            </a:pPr>
            <a:r>
              <a:rPr lang="fr-FR" dirty="0"/>
              <a:t>Ce sont de fausses perceptions qui surviennent en l’absence de stimulus extérieur : « perception sans objet à percevoir »(H. Ey).</a:t>
            </a:r>
          </a:p>
          <a:p>
            <a:pPr>
              <a:lnSpc>
                <a:spcPct val="150000"/>
              </a:lnSpc>
            </a:pPr>
            <a:r>
              <a:rPr lang="fr-FR" dirty="0"/>
              <a:t>On distingue les </a:t>
            </a:r>
            <a:r>
              <a:rPr lang="fr-FR" dirty="0" smtClean="0"/>
              <a:t>hallucinations psychosensorielles</a:t>
            </a:r>
            <a:endParaRPr lang="fr-FR" dirty="0"/>
          </a:p>
          <a:p>
            <a:pPr>
              <a:lnSpc>
                <a:spcPct val="150000"/>
              </a:lnSpc>
            </a:pPr>
            <a:r>
              <a:rPr lang="fr-FR" dirty="0"/>
              <a:t>et les hallucinations intrapsychiques.</a:t>
            </a:r>
          </a:p>
          <a:p>
            <a:endParaRPr lang="fr-FR" dirty="0"/>
          </a:p>
        </p:txBody>
      </p:sp>
    </p:spTree>
  </p:cSld>
  <p:clrMapOvr>
    <a:masterClrMapping/>
  </p:clrMapOvr>
  <p:transition>
    <p:wedg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581904"/>
          </a:xfrm>
        </p:spPr>
        <p:txBody>
          <a:bodyPr>
            <a:normAutofit fontScale="90000"/>
          </a:bodyPr>
          <a:lstStyle/>
          <a:p>
            <a:r>
              <a:rPr lang="fr-FR" b="1" u="heavy" dirty="0">
                <a:solidFill>
                  <a:srgbClr val="00B050"/>
                </a:solidFill>
              </a:rPr>
              <a:t>Hallucinations psychosensorielles</a:t>
            </a:r>
            <a:r>
              <a:rPr lang="fr-FR" b="1" u="sng" dirty="0"/>
              <a:t/>
            </a:r>
            <a:br>
              <a:rPr lang="fr-FR" b="1" u="sng" dirty="0"/>
            </a:br>
            <a:endParaRPr lang="fr-FR" dirty="0"/>
          </a:p>
        </p:txBody>
      </p:sp>
      <p:sp>
        <p:nvSpPr>
          <p:cNvPr id="3" name="Espace réservé du contenu 2"/>
          <p:cNvSpPr>
            <a:spLocks noGrp="1"/>
          </p:cNvSpPr>
          <p:nvPr>
            <p:ph idx="1"/>
          </p:nvPr>
        </p:nvSpPr>
        <p:spPr>
          <a:xfrm>
            <a:off x="457200" y="2143116"/>
            <a:ext cx="8229600" cy="4181484"/>
          </a:xfrm>
        </p:spPr>
        <p:txBody>
          <a:bodyPr>
            <a:normAutofit fontScale="85000" lnSpcReduction="20000"/>
          </a:bodyPr>
          <a:lstStyle/>
          <a:p>
            <a:pPr>
              <a:lnSpc>
                <a:spcPct val="150000"/>
              </a:lnSpc>
            </a:pPr>
            <a:r>
              <a:rPr lang="fr-FR" dirty="0"/>
              <a:t>Ce sont des hallucinations vraies qui peuvent intéresser tous les domaines perceptifs. Elles peuvent être simples, élémentaires (sons, éclairs, attouchements), ou bien complexes et élaborées (conversations, scènes ou images). Les plus fréquentes sont les hallucinations auditives et visuelles, les autres (tactiles ou cénesthésiques, olfactives et gustatives) sont plus rares.</a:t>
            </a:r>
          </a:p>
          <a:p>
            <a:endParaRPr lang="fr-FR" dirty="0"/>
          </a:p>
        </p:txBody>
      </p:sp>
    </p:spTree>
  </p:cSld>
  <p:clrMapOvr>
    <a:masterClrMapping/>
  </p:clrMapOvr>
  <p:transition>
    <p:wipe di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67590"/>
          </a:xfrm>
        </p:spPr>
        <p:txBody>
          <a:bodyPr>
            <a:normAutofit/>
          </a:bodyPr>
          <a:lstStyle/>
          <a:p>
            <a:r>
              <a:rPr lang="fr-FR" b="1" u="heavy" dirty="0">
                <a:solidFill>
                  <a:srgbClr val="00B050"/>
                </a:solidFill>
              </a:rPr>
              <a:t>Hallucinations psychiques</a:t>
            </a:r>
            <a:r>
              <a:rPr lang="fr-FR" b="1" u="sng" dirty="0"/>
              <a:t/>
            </a:r>
            <a:br>
              <a:rPr lang="fr-FR" b="1" u="sng" dirty="0"/>
            </a:br>
            <a:endParaRPr lang="fr-FR" dirty="0"/>
          </a:p>
        </p:txBody>
      </p:sp>
      <p:sp>
        <p:nvSpPr>
          <p:cNvPr id="3" name="Espace réservé du contenu 2"/>
          <p:cNvSpPr>
            <a:spLocks noGrp="1"/>
          </p:cNvSpPr>
          <p:nvPr>
            <p:ph idx="1"/>
          </p:nvPr>
        </p:nvSpPr>
        <p:spPr/>
        <p:txBody>
          <a:bodyPr>
            <a:normAutofit/>
          </a:bodyPr>
          <a:lstStyle/>
          <a:p>
            <a:r>
              <a:rPr lang="fr-FR" dirty="0"/>
              <a:t>Ce sont de « fausses hallucinations » puisqu’elles perdent leurs indices de sensorialité et de spatialité. Elle sont difficiles à mettre en évidence et se décrivent comme </a:t>
            </a:r>
            <a:r>
              <a:rPr lang="fr-FR" dirty="0" smtClean="0"/>
              <a:t>des « </a:t>
            </a:r>
            <a:r>
              <a:rPr lang="fr-FR" dirty="0"/>
              <a:t>voix intérieures», </a:t>
            </a:r>
            <a:r>
              <a:rPr lang="fr-FR" dirty="0" smtClean="0"/>
              <a:t>caractérisé </a:t>
            </a:r>
            <a:r>
              <a:rPr lang="fr-FR" dirty="0"/>
              <a:t>par leur absence de </a:t>
            </a:r>
            <a:r>
              <a:rPr lang="fr-FR" dirty="0" smtClean="0"/>
              <a:t>subjectivité. </a:t>
            </a:r>
            <a:r>
              <a:rPr lang="fr-FR" dirty="0"/>
              <a:t>Le sujet entend des mots, des phrases ou des conversations interférant avec sa propre pensée et qu’il explique souvent par des phénomènes de « transmission de pensée » ou de « télépathie ».</a:t>
            </a:r>
          </a:p>
          <a:p>
            <a:endParaRPr lang="fr-FR" dirty="0"/>
          </a:p>
        </p:txBody>
      </p:sp>
    </p:spTree>
  </p:cSld>
  <p:clrMapOvr>
    <a:masterClrMapping/>
  </p:clrMapOvr>
  <p:transition>
    <p:wip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u="heavy" dirty="0" err="1"/>
              <a:t>l’automatisme</a:t>
            </a:r>
            <a:r>
              <a:rPr lang="en-US" u="heavy" dirty="0"/>
              <a:t> mental </a:t>
            </a:r>
            <a:endParaRPr lang="fr-FR" dirty="0"/>
          </a:p>
        </p:txBody>
      </p:sp>
      <p:sp>
        <p:nvSpPr>
          <p:cNvPr id="3" name="Espace réservé du contenu 2"/>
          <p:cNvSpPr>
            <a:spLocks noGrp="1"/>
          </p:cNvSpPr>
          <p:nvPr>
            <p:ph idx="1"/>
          </p:nvPr>
        </p:nvSpPr>
        <p:spPr/>
        <p:txBody>
          <a:bodyPr>
            <a:normAutofit fontScale="77500" lnSpcReduction="20000"/>
          </a:bodyPr>
          <a:lstStyle/>
          <a:p>
            <a:pPr lvl="0"/>
            <a:r>
              <a:rPr lang="fr-FR" dirty="0"/>
              <a:t>Fonctionnement automatique d’une partie de </a:t>
            </a:r>
            <a:r>
              <a:rPr lang="fr-FR" dirty="0" smtClean="0"/>
              <a:t>l’activité psychique </a:t>
            </a:r>
            <a:r>
              <a:rPr lang="fr-FR" dirty="0"/>
              <a:t>(actes, pensée et perception).</a:t>
            </a:r>
          </a:p>
          <a:p>
            <a:pPr lvl="0"/>
            <a:r>
              <a:rPr lang="fr-FR" dirty="0"/>
              <a:t>Conviction délirante que le sujet n’est plus maître de sa volonté (influencé par une force extérieure le dirige) .</a:t>
            </a:r>
          </a:p>
          <a:p>
            <a:pPr lvl="0"/>
            <a:r>
              <a:rPr lang="fr-FR" dirty="0"/>
              <a:t>Ce syndrome apparaît dans un premier temps sous forme de phénomènes élémentaires (évocation, expression, articulation de mots en dehors de la volonté, phrases absurdes se répètent sans cesse dans la pensée, arrêts de la pensée, dévidages muet des souvenirs …) </a:t>
            </a:r>
            <a:r>
              <a:rPr lang="en-US" dirty="0"/>
              <a:t>= petit </a:t>
            </a:r>
            <a:r>
              <a:rPr lang="en-US" dirty="0" err="1"/>
              <a:t>automatisme</a:t>
            </a:r>
            <a:r>
              <a:rPr lang="en-US" dirty="0"/>
              <a:t> mental .</a:t>
            </a:r>
            <a:endParaRPr lang="fr-FR" dirty="0"/>
          </a:p>
          <a:p>
            <a:pPr lvl="0"/>
            <a:r>
              <a:rPr lang="fr-FR" dirty="0"/>
              <a:t>Le triple automatisme moteur, idéique, et idéo verbal (grand automatisme mental) est constitué de mouvements parasites, de sensations de déplacements imposés, paroles imposées ou empêchées .</a:t>
            </a:r>
          </a:p>
          <a:p>
            <a:endParaRPr lang="fr-FR" dirty="0"/>
          </a:p>
        </p:txBody>
      </p:sp>
    </p:spTree>
  </p:cSld>
  <p:clrMapOvr>
    <a:masterClrMapping/>
  </p:clrMapOvr>
  <p:transition>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785794"/>
            <a:ext cx="8229600" cy="2143140"/>
          </a:xfrm>
        </p:spPr>
        <p:txBody>
          <a:bodyPr>
            <a:noAutofit/>
          </a:bodyPr>
          <a:lstStyle/>
          <a:p>
            <a:pPr algn="ctr"/>
            <a:r>
              <a:rPr lang="en-US" sz="6000" b="1" dirty="0">
                <a:solidFill>
                  <a:srgbClr val="FFC000"/>
                </a:solidFill>
              </a:rPr>
              <a:t>Structure</a:t>
            </a:r>
            <a:r>
              <a:rPr lang="fr-FR" sz="6000" b="1" dirty="0">
                <a:solidFill>
                  <a:srgbClr val="C00000"/>
                </a:solidFill>
              </a:rPr>
              <a:t/>
            </a:r>
            <a:br>
              <a:rPr lang="fr-FR" sz="6000" b="1" dirty="0">
                <a:solidFill>
                  <a:srgbClr val="C00000"/>
                </a:solidFill>
              </a:rPr>
            </a:br>
            <a:endParaRPr lang="fr-FR" sz="6000" b="1" dirty="0">
              <a:solidFill>
                <a:srgbClr val="C00000"/>
              </a:solidFill>
            </a:endParaRPr>
          </a:p>
        </p:txBody>
      </p:sp>
      <p:sp>
        <p:nvSpPr>
          <p:cNvPr id="3" name="Espace réservé du contenu 2"/>
          <p:cNvSpPr>
            <a:spLocks noGrp="1"/>
          </p:cNvSpPr>
          <p:nvPr>
            <p:ph idx="1"/>
          </p:nvPr>
        </p:nvSpPr>
        <p:spPr>
          <a:xfrm>
            <a:off x="457200" y="2357430"/>
            <a:ext cx="8229600" cy="4500570"/>
          </a:xfrm>
        </p:spPr>
        <p:txBody>
          <a:bodyPr>
            <a:normAutofit fontScale="92500" lnSpcReduction="10000"/>
          </a:bodyPr>
          <a:lstStyle/>
          <a:p>
            <a:pPr lvl="0">
              <a:lnSpc>
                <a:spcPct val="150000"/>
              </a:lnSpc>
            </a:pPr>
            <a:r>
              <a:rPr lang="en-US" dirty="0" err="1"/>
              <a:t>Organisation</a:t>
            </a:r>
            <a:r>
              <a:rPr lang="en-US" dirty="0"/>
              <a:t> pseudo </a:t>
            </a:r>
            <a:r>
              <a:rPr lang="en-US" dirty="0" err="1"/>
              <a:t>logique</a:t>
            </a:r>
            <a:r>
              <a:rPr lang="en-US" dirty="0"/>
              <a:t>	qui </a:t>
            </a:r>
            <a:r>
              <a:rPr lang="en-US" dirty="0" err="1" smtClean="0"/>
              <a:t>peut</a:t>
            </a:r>
            <a:r>
              <a:rPr lang="fr-FR" dirty="0" smtClean="0"/>
              <a:t> conduire </a:t>
            </a:r>
            <a:r>
              <a:rPr lang="fr-FR" dirty="0"/>
              <a:t>à des délires partagés(</a:t>
            </a:r>
            <a:r>
              <a:rPr lang="fr-FR" b="1" u="heavy" dirty="0"/>
              <a:t>systématisés) </a:t>
            </a:r>
            <a:r>
              <a:rPr lang="fr-FR" dirty="0"/>
              <a:t>.</a:t>
            </a:r>
          </a:p>
          <a:p>
            <a:pPr>
              <a:lnSpc>
                <a:spcPct val="150000"/>
              </a:lnSpc>
              <a:buNone/>
            </a:pPr>
            <a:r>
              <a:rPr lang="fr-FR" dirty="0" smtClean="0"/>
              <a:t>   ex </a:t>
            </a:r>
            <a:r>
              <a:rPr lang="fr-FR" dirty="0"/>
              <a:t>: psychoses paranoïaques (</a:t>
            </a:r>
            <a:r>
              <a:rPr lang="fr-FR" dirty="0" smtClean="0"/>
              <a:t>terrain prédisposé</a:t>
            </a:r>
            <a:r>
              <a:rPr lang="fr-FR" dirty="0"/>
              <a:t>) </a:t>
            </a:r>
            <a:r>
              <a:rPr lang="fr-FR" dirty="0" smtClean="0"/>
              <a:t>.</a:t>
            </a:r>
            <a:r>
              <a:rPr lang="fr-FR" dirty="0"/>
              <a:t> </a:t>
            </a:r>
          </a:p>
          <a:p>
            <a:pPr lvl="0">
              <a:lnSpc>
                <a:spcPct val="150000"/>
              </a:lnSpc>
            </a:pPr>
            <a:r>
              <a:rPr lang="en-US" dirty="0" err="1"/>
              <a:t>Délires</a:t>
            </a:r>
            <a:r>
              <a:rPr lang="en-US" dirty="0"/>
              <a:t> </a:t>
            </a:r>
            <a:r>
              <a:rPr lang="en-US" dirty="0" err="1"/>
              <a:t>désorganisés</a:t>
            </a:r>
            <a:r>
              <a:rPr lang="en-US" dirty="0"/>
              <a:t> (</a:t>
            </a:r>
            <a:r>
              <a:rPr lang="en-US" b="1" u="heavy" dirty="0"/>
              <a:t>non </a:t>
            </a:r>
            <a:r>
              <a:rPr lang="en-US" b="1" u="heavy" dirty="0" err="1" smtClean="0"/>
              <a:t>systématisés</a:t>
            </a:r>
            <a:r>
              <a:rPr lang="en-US" dirty="0" smtClean="0"/>
              <a:t>)</a:t>
            </a:r>
            <a:r>
              <a:rPr lang="fr-FR" dirty="0" smtClean="0"/>
              <a:t>  </a:t>
            </a:r>
          </a:p>
          <a:p>
            <a:pPr lvl="0">
              <a:lnSpc>
                <a:spcPct val="150000"/>
              </a:lnSpc>
              <a:buNone/>
            </a:pPr>
            <a:r>
              <a:rPr lang="en-US" dirty="0" smtClean="0"/>
              <a:t>    </a:t>
            </a:r>
            <a:r>
              <a:rPr lang="en-US" dirty="0" err="1" smtClean="0"/>
              <a:t>délires</a:t>
            </a:r>
            <a:r>
              <a:rPr lang="en-US" dirty="0" smtClean="0"/>
              <a:t> </a:t>
            </a:r>
            <a:r>
              <a:rPr lang="en-US" dirty="0" err="1"/>
              <a:t>flous</a:t>
            </a:r>
            <a:r>
              <a:rPr lang="en-US" dirty="0"/>
              <a:t> </a:t>
            </a:r>
            <a:r>
              <a:rPr lang="en-US" dirty="0" err="1"/>
              <a:t>incohérents</a:t>
            </a:r>
            <a:endParaRPr lang="fr-FR" dirty="0"/>
          </a:p>
          <a:p>
            <a:pPr>
              <a:lnSpc>
                <a:spcPct val="150000"/>
              </a:lnSpc>
              <a:buNone/>
            </a:pPr>
            <a:r>
              <a:rPr lang="en-US" dirty="0" smtClean="0"/>
              <a:t>   ex </a:t>
            </a:r>
            <a:r>
              <a:rPr lang="en-US" dirty="0"/>
              <a:t>: </a:t>
            </a:r>
            <a:r>
              <a:rPr lang="en-US" dirty="0" err="1"/>
              <a:t>délires</a:t>
            </a:r>
            <a:r>
              <a:rPr lang="en-US" dirty="0"/>
              <a:t> </a:t>
            </a:r>
            <a:r>
              <a:rPr lang="en-US" dirty="0" err="1"/>
              <a:t>schizophréniques</a:t>
            </a:r>
            <a:r>
              <a:rPr lang="en-US" dirty="0"/>
              <a:t> .</a:t>
            </a:r>
            <a:endParaRPr lang="fr-FR" dirty="0"/>
          </a:p>
          <a:p>
            <a:endParaRPr lang="fr-FR" dirty="0"/>
          </a:p>
        </p:txBody>
      </p:sp>
    </p:spTree>
  </p:cSld>
  <p:clrMapOvr>
    <a:masterClrMapping/>
  </p:clrMapOvr>
  <p:transition>
    <p:wedg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928670"/>
            <a:ext cx="8229600" cy="1571636"/>
          </a:xfrm>
        </p:spPr>
        <p:txBody>
          <a:bodyPr>
            <a:normAutofit/>
          </a:bodyPr>
          <a:lstStyle/>
          <a:p>
            <a:pPr algn="ctr"/>
            <a:r>
              <a:rPr lang="en-US" b="1" dirty="0" err="1">
                <a:solidFill>
                  <a:srgbClr val="FFC000"/>
                </a:solidFill>
              </a:rPr>
              <a:t>Organisation</a:t>
            </a:r>
            <a:r>
              <a:rPr lang="en-US" b="1" dirty="0">
                <a:solidFill>
                  <a:srgbClr val="FFC000"/>
                </a:solidFill>
              </a:rPr>
              <a:t> des </a:t>
            </a:r>
            <a:r>
              <a:rPr lang="en-US" b="1" dirty="0" err="1">
                <a:solidFill>
                  <a:srgbClr val="FFC000"/>
                </a:solidFill>
              </a:rPr>
              <a:t>délires</a:t>
            </a:r>
            <a:r>
              <a:rPr lang="fr-FR" dirty="0"/>
              <a:t/>
            </a:r>
            <a:br>
              <a:rPr lang="fr-FR" dirty="0"/>
            </a:br>
            <a:endParaRPr lang="fr-FR" dirty="0"/>
          </a:p>
        </p:txBody>
      </p:sp>
      <p:sp>
        <p:nvSpPr>
          <p:cNvPr id="3" name="Espace réservé du contenu 2"/>
          <p:cNvSpPr>
            <a:spLocks noGrp="1"/>
          </p:cNvSpPr>
          <p:nvPr>
            <p:ph idx="1"/>
          </p:nvPr>
        </p:nvSpPr>
        <p:spPr>
          <a:xfrm>
            <a:off x="457200" y="3071810"/>
            <a:ext cx="8229600" cy="3252790"/>
          </a:xfrm>
        </p:spPr>
        <p:txBody>
          <a:bodyPr/>
          <a:lstStyle/>
          <a:p>
            <a:pPr lvl="0"/>
            <a:r>
              <a:rPr lang="fr-FR" dirty="0"/>
              <a:t>En secteur: </a:t>
            </a:r>
            <a:r>
              <a:rPr lang="fr-FR" i="1" dirty="0"/>
              <a:t>ne concerne qu'une partie de </a:t>
            </a:r>
            <a:r>
              <a:rPr lang="fr-FR" i="1" dirty="0" smtClean="0"/>
              <a:t>la</a:t>
            </a:r>
            <a:r>
              <a:rPr lang="fr-FR" dirty="0" smtClean="0"/>
              <a:t> </a:t>
            </a:r>
            <a:r>
              <a:rPr lang="en-US" i="1" dirty="0" smtClean="0"/>
              <a:t>vie </a:t>
            </a:r>
            <a:r>
              <a:rPr lang="en-US" i="1" dirty="0"/>
              <a:t>du </a:t>
            </a:r>
            <a:r>
              <a:rPr lang="en-US" i="1" dirty="0" err="1"/>
              <a:t>sujet</a:t>
            </a:r>
            <a:endParaRPr lang="fr-FR" dirty="0"/>
          </a:p>
          <a:p>
            <a:pPr>
              <a:buNone/>
            </a:pPr>
            <a:r>
              <a:rPr lang="en-US" i="1" dirty="0"/>
              <a:t> </a:t>
            </a:r>
            <a:endParaRPr lang="fr-FR" dirty="0"/>
          </a:p>
          <a:p>
            <a:pPr lvl="0"/>
            <a:r>
              <a:rPr lang="fr-FR" dirty="0"/>
              <a:t>En réseau: </a:t>
            </a:r>
            <a:r>
              <a:rPr lang="fr-FR" i="1" dirty="0"/>
              <a:t>s'étend graduellement à l'ensemble de la vie du sujet</a:t>
            </a:r>
            <a:endParaRPr lang="fr-FR" dirty="0"/>
          </a:p>
          <a:p>
            <a:endParaRPr lang="fr-FR" dirty="0"/>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14356"/>
            <a:ext cx="8229600" cy="1857388"/>
          </a:xfrm>
        </p:spPr>
        <p:txBody>
          <a:bodyPr>
            <a:normAutofit/>
          </a:bodyPr>
          <a:lstStyle/>
          <a:p>
            <a:pPr algn="ctr"/>
            <a:r>
              <a:rPr lang="en-US" sz="6000" b="1" dirty="0" err="1">
                <a:solidFill>
                  <a:srgbClr val="FFC000"/>
                </a:solidFill>
              </a:rPr>
              <a:t>Adhésion</a:t>
            </a:r>
            <a:r>
              <a:rPr lang="en-US" sz="6000" b="1" dirty="0">
                <a:solidFill>
                  <a:srgbClr val="FFC000"/>
                </a:solidFill>
              </a:rPr>
              <a:t> au </a:t>
            </a:r>
            <a:r>
              <a:rPr lang="en-US" sz="6000" b="1" dirty="0" err="1">
                <a:solidFill>
                  <a:srgbClr val="FFC000"/>
                </a:solidFill>
              </a:rPr>
              <a:t>délire</a:t>
            </a:r>
            <a:r>
              <a:rPr lang="fr-FR" dirty="0"/>
              <a:t/>
            </a:r>
            <a:br>
              <a:rPr lang="fr-FR" dirty="0"/>
            </a:br>
            <a:endParaRPr lang="fr-FR" dirty="0"/>
          </a:p>
        </p:txBody>
      </p:sp>
      <p:sp>
        <p:nvSpPr>
          <p:cNvPr id="3" name="Espace réservé du contenu 2"/>
          <p:cNvSpPr>
            <a:spLocks noGrp="1"/>
          </p:cNvSpPr>
          <p:nvPr>
            <p:ph idx="1"/>
          </p:nvPr>
        </p:nvSpPr>
        <p:spPr>
          <a:xfrm>
            <a:off x="457200" y="2857496"/>
            <a:ext cx="8229600" cy="3467104"/>
          </a:xfrm>
        </p:spPr>
        <p:txBody>
          <a:bodyPr>
            <a:normAutofit fontScale="92500"/>
          </a:bodyPr>
          <a:lstStyle/>
          <a:p>
            <a:pPr lvl="0">
              <a:lnSpc>
                <a:spcPct val="150000"/>
              </a:lnSpc>
            </a:pPr>
            <a:r>
              <a:rPr lang="fr-FR" dirty="0"/>
              <a:t>L’investissement affectif du délire, la conviction du patient conditionnent le comportement du sujet. Une adhésion forte ou totale comporte un risque important de passage à l’acte auto- ou </a:t>
            </a:r>
            <a:r>
              <a:rPr lang="fr-FR" dirty="0" err="1"/>
              <a:t>hétéroagressif</a:t>
            </a:r>
            <a:r>
              <a:rPr lang="fr-FR" dirty="0"/>
              <a:t> : le délire est « agi ».</a:t>
            </a:r>
          </a:p>
          <a:p>
            <a:pPr>
              <a:lnSpc>
                <a:spcPct val="150000"/>
              </a:lnSpc>
            </a:pPr>
            <a:endParaRPr lang="fr-FR" dirty="0"/>
          </a:p>
        </p:txBody>
      </p:sp>
    </p:spTree>
  </p:cSld>
  <p:clrMapOvr>
    <a:masterClrMapping/>
  </p:clrMapOvr>
  <p:transition>
    <p:wipe dir="d"/>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653342"/>
          </a:xfrm>
        </p:spPr>
        <p:txBody>
          <a:bodyPr>
            <a:normAutofit/>
          </a:bodyPr>
          <a:lstStyle/>
          <a:p>
            <a:pPr algn="ctr"/>
            <a:r>
              <a:rPr lang="en-US" u="heavy" dirty="0" smtClean="0">
                <a:solidFill>
                  <a:srgbClr val="7030A0"/>
                </a:solidFill>
              </a:rPr>
              <a:t>POINTS FORTS</a:t>
            </a:r>
            <a:r>
              <a:rPr lang="fr-FR" dirty="0" smtClean="0"/>
              <a:t/>
            </a:r>
            <a:br>
              <a:rPr lang="fr-FR" dirty="0" smtClean="0"/>
            </a:br>
            <a:endParaRPr lang="fr-FR" dirty="0"/>
          </a:p>
        </p:txBody>
      </p:sp>
      <p:sp>
        <p:nvSpPr>
          <p:cNvPr id="3" name="Espace réservé du contenu 2"/>
          <p:cNvSpPr>
            <a:spLocks noGrp="1"/>
          </p:cNvSpPr>
          <p:nvPr>
            <p:ph idx="1"/>
          </p:nvPr>
        </p:nvSpPr>
        <p:spPr>
          <a:xfrm>
            <a:off x="457200" y="1785926"/>
            <a:ext cx="8229600" cy="5286412"/>
          </a:xfrm>
        </p:spPr>
        <p:txBody>
          <a:bodyPr>
            <a:normAutofit fontScale="55000" lnSpcReduction="20000"/>
          </a:bodyPr>
          <a:lstStyle/>
          <a:p>
            <a:pPr lvl="0"/>
            <a:r>
              <a:rPr lang="fr-FR" sz="3200" dirty="0" smtClean="0"/>
              <a:t>Éliminer une pathologie organique devant tout tableau délirant d’apparition récente : TSH,EEG, TDM cérébrale, IRM...</a:t>
            </a:r>
          </a:p>
          <a:p>
            <a:pPr>
              <a:buNone/>
            </a:pPr>
            <a:r>
              <a:rPr lang="fr-FR" sz="3200" dirty="0" smtClean="0"/>
              <a:t> </a:t>
            </a:r>
          </a:p>
          <a:p>
            <a:pPr lvl="0"/>
            <a:r>
              <a:rPr lang="fr-FR" sz="3200" dirty="0" smtClean="0"/>
              <a:t>Faire un bilan des complications organiques possibles : potomanie (ionogramme </a:t>
            </a:r>
            <a:r>
              <a:rPr lang="fr-FR" sz="3200" dirty="0" err="1" smtClean="0"/>
              <a:t>plasmatique,hémogramme</a:t>
            </a:r>
            <a:r>
              <a:rPr lang="fr-FR" sz="3200" dirty="0" smtClean="0"/>
              <a:t>, protéinémie) ; alcoolisme, tabagisme (bilan hépatique, radiographie thoracique, voire examens </a:t>
            </a:r>
            <a:r>
              <a:rPr lang="fr-FR" sz="3200" dirty="0" err="1" smtClean="0"/>
              <a:t>fibroscopiques</a:t>
            </a:r>
            <a:r>
              <a:rPr lang="fr-FR" sz="3200" dirty="0" smtClean="0"/>
              <a:t> et imagerie).</a:t>
            </a:r>
          </a:p>
          <a:p>
            <a:pPr>
              <a:buNone/>
            </a:pPr>
            <a:r>
              <a:rPr lang="fr-FR" sz="3200" dirty="0" smtClean="0"/>
              <a:t> </a:t>
            </a:r>
          </a:p>
          <a:p>
            <a:pPr lvl="0"/>
            <a:r>
              <a:rPr lang="fr-FR" sz="3200" dirty="0" smtClean="0"/>
              <a:t>Décrire la symptomatologie délirante selon le plan : thèmes, mécanismes, degré d’organisation et d’adhésion.</a:t>
            </a:r>
          </a:p>
          <a:p>
            <a:pPr>
              <a:buNone/>
            </a:pPr>
            <a:r>
              <a:rPr lang="fr-FR" sz="3200" dirty="0" smtClean="0"/>
              <a:t> </a:t>
            </a:r>
          </a:p>
          <a:p>
            <a:pPr lvl="0"/>
            <a:r>
              <a:rPr lang="fr-FR" sz="3200" dirty="0" smtClean="0"/>
              <a:t>Le syndrome délirant est à thèmes et à mécanismes polymorphes.</a:t>
            </a:r>
          </a:p>
          <a:p>
            <a:pPr>
              <a:buNone/>
            </a:pPr>
            <a:r>
              <a:rPr lang="fr-FR" sz="3200" dirty="0" smtClean="0"/>
              <a:t> </a:t>
            </a:r>
          </a:p>
          <a:p>
            <a:pPr lvl="0"/>
            <a:r>
              <a:rPr lang="fr-FR" sz="3200" dirty="0" smtClean="0"/>
              <a:t>Pas de prescription systématique de deux neuroleptiques en dehors de </a:t>
            </a:r>
            <a:r>
              <a:rPr lang="fr-FR" sz="3200" dirty="0" smtClean="0"/>
              <a:t>la phase </a:t>
            </a:r>
            <a:r>
              <a:rPr lang="fr-FR" sz="3200" dirty="0" smtClean="0"/>
              <a:t>d’agitation ou comme traitement d’appoint de l’angoisse.</a:t>
            </a:r>
          </a:p>
          <a:p>
            <a:pPr>
              <a:buNone/>
            </a:pPr>
            <a:r>
              <a:rPr lang="fr-FR" dirty="0" smtClean="0"/>
              <a:t/>
            </a:r>
            <a:br>
              <a:rPr lang="fr-FR" dirty="0" smtClean="0"/>
            </a:br>
            <a:endParaRPr lang="fr-FR" dirty="0"/>
          </a:p>
        </p:txBody>
      </p:sp>
    </p:spTree>
  </p:cSld>
  <p:clrMapOvr>
    <a:masterClrMapping/>
  </p:clrMapOvr>
  <p:transition>
    <p:wedg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142984"/>
            <a:ext cx="8229600" cy="5286412"/>
          </a:xfrm>
        </p:spPr>
        <p:txBody>
          <a:bodyPr>
            <a:normAutofit fontScale="92500" lnSpcReduction="10000"/>
          </a:bodyPr>
          <a:lstStyle/>
          <a:p>
            <a:pPr lvl="0">
              <a:lnSpc>
                <a:spcPct val="150000"/>
              </a:lnSpc>
            </a:pPr>
            <a:r>
              <a:rPr lang="fr-FR" dirty="0" smtClean="0"/>
              <a:t>La </a:t>
            </a:r>
            <a:r>
              <a:rPr lang="fr-FR" dirty="0" smtClean="0"/>
              <a:t>prise en charge </a:t>
            </a:r>
            <a:r>
              <a:rPr lang="fr-FR" dirty="0" err="1" smtClean="0"/>
              <a:t>sociothérapeutique</a:t>
            </a:r>
            <a:r>
              <a:rPr lang="fr-FR" dirty="0" smtClean="0"/>
              <a:t>, l’éducation du patient et de son entourage portant sur le diagnostic, les prodromes d’une rechute, la nécessité du traitement et ses effets secondaires	sont les facteurs pronostics déterminants.</a:t>
            </a:r>
          </a:p>
          <a:p>
            <a:pPr>
              <a:lnSpc>
                <a:spcPct val="150000"/>
              </a:lnSpc>
            </a:pPr>
            <a:r>
              <a:rPr lang="fr-FR" dirty="0" smtClean="0"/>
              <a:t>Le risque suicidaire, d’automutilation ou de passage à l’acte </a:t>
            </a:r>
            <a:r>
              <a:rPr lang="fr-FR" dirty="0" err="1" smtClean="0"/>
              <a:t>hétéroagressif</a:t>
            </a:r>
            <a:r>
              <a:rPr lang="fr-FR" dirty="0" smtClean="0"/>
              <a:t> est très important et souvent imprévisible.</a:t>
            </a:r>
            <a:endParaRPr lang="fr-FR" dirty="0"/>
          </a:p>
        </p:txBody>
      </p:sp>
    </p:spTree>
  </p:cSld>
  <p:clrMapOvr>
    <a:masterClrMapping/>
  </p:clrMapOvr>
  <p:transition>
    <p:wedg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Référence </a:t>
            </a:r>
            <a:r>
              <a:rPr lang="fr-FR" dirty="0" smtClean="0"/>
              <a:t>:</a:t>
            </a:r>
            <a:endParaRPr lang="fr-FR" dirty="0"/>
          </a:p>
        </p:txBody>
      </p:sp>
      <p:sp>
        <p:nvSpPr>
          <p:cNvPr id="3" name="Espace réservé du contenu 2"/>
          <p:cNvSpPr>
            <a:spLocks noGrp="1"/>
          </p:cNvSpPr>
          <p:nvPr>
            <p:ph idx="1"/>
          </p:nvPr>
        </p:nvSpPr>
        <p:spPr>
          <a:xfrm>
            <a:off x="457200" y="1785926"/>
            <a:ext cx="8229600" cy="4523434"/>
          </a:xfrm>
        </p:spPr>
        <p:txBody>
          <a:bodyPr/>
          <a:lstStyle/>
          <a:p>
            <a:r>
              <a:rPr lang="fr-FR" dirty="0" smtClean="0"/>
              <a:t/>
            </a:r>
            <a:br>
              <a:rPr lang="fr-FR" dirty="0" smtClean="0"/>
            </a:br>
            <a:r>
              <a:rPr lang="fr-FR" dirty="0" smtClean="0"/>
              <a:t>S. </a:t>
            </a:r>
            <a:r>
              <a:rPr lang="fr-FR" dirty="0" err="1" smtClean="0"/>
              <a:t>Vergnaud</a:t>
            </a:r>
            <a:r>
              <a:rPr lang="fr-FR" dirty="0" smtClean="0"/>
              <a:t> (sophie_vergnaud@hotmail.com).</a:t>
            </a:r>
            <a:br>
              <a:rPr lang="fr-FR" dirty="0" smtClean="0"/>
            </a:br>
            <a:r>
              <a:rPr lang="fr-FR" dirty="0" smtClean="0"/>
              <a:t>Unité de psychiatrie, Hôtel-Dieu, 1, place du parvis Notre-Dame, 75004 Paris France.</a:t>
            </a:r>
            <a:br>
              <a:rPr lang="fr-FR" dirty="0" smtClean="0"/>
            </a:br>
            <a:r>
              <a:rPr lang="fr-FR" dirty="0" smtClean="0"/>
              <a:t> Conduite à tenir devant un </a:t>
            </a:r>
            <a:r>
              <a:rPr lang="fr-FR" b="1" dirty="0" smtClean="0"/>
              <a:t>syndrome</a:t>
            </a:r>
            <a:r>
              <a:rPr lang="fr-FR" dirty="0" smtClean="0"/>
              <a:t> délirant. EMC (Elsevier Masson SAS, Paris), Traité de</a:t>
            </a:r>
            <a:br>
              <a:rPr lang="fr-FR" dirty="0" smtClean="0"/>
            </a:br>
            <a:r>
              <a:rPr lang="fr-FR" dirty="0" smtClean="0"/>
              <a:t>Médecine Akos, 7-0070, 2009.</a:t>
            </a: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81772"/>
          </a:xfrm>
        </p:spPr>
        <p:txBody>
          <a:bodyPr>
            <a:normAutofit fontScale="90000"/>
          </a:bodyPr>
          <a:lstStyle/>
          <a:p>
            <a:endParaRPr lang="fr-FR" dirty="0"/>
          </a:p>
        </p:txBody>
      </p:sp>
      <p:sp>
        <p:nvSpPr>
          <p:cNvPr id="3" name="Espace réservé du contenu 2"/>
          <p:cNvSpPr>
            <a:spLocks noGrp="1"/>
          </p:cNvSpPr>
          <p:nvPr>
            <p:ph idx="1"/>
          </p:nvPr>
        </p:nvSpPr>
        <p:spPr/>
        <p:txBody>
          <a:bodyPr/>
          <a:lstStyle/>
          <a:p>
            <a:pPr>
              <a:lnSpc>
                <a:spcPct val="150000"/>
              </a:lnSpc>
            </a:pPr>
            <a:r>
              <a:rPr lang="fr-FR" dirty="0"/>
              <a:t>Ensemble d'idées, de discours et de représentations, en complet </a:t>
            </a:r>
            <a:r>
              <a:rPr lang="fr-FR" b="1" dirty="0"/>
              <a:t>décalage avec ceux des </a:t>
            </a:r>
            <a:r>
              <a:rPr lang="fr-FR" dirty="0"/>
              <a:t>sujets d'une même culture ou d'un même </a:t>
            </a:r>
            <a:r>
              <a:rPr lang="fr-FR" dirty="0" smtClean="0"/>
              <a:t>groupe</a:t>
            </a:r>
            <a:endParaRPr lang="fr-FR" dirty="0"/>
          </a:p>
          <a:p>
            <a:pPr>
              <a:lnSpc>
                <a:spcPct val="150000"/>
              </a:lnSpc>
            </a:pPr>
            <a:r>
              <a:rPr lang="fr-FR" dirty="0"/>
              <a:t>Place souvent </a:t>
            </a:r>
            <a:r>
              <a:rPr lang="fr-FR" b="1" dirty="0"/>
              <a:t>centrale du sujet dans la</a:t>
            </a:r>
            <a:endParaRPr lang="fr-FR" dirty="0"/>
          </a:p>
          <a:p>
            <a:pPr>
              <a:lnSpc>
                <a:spcPct val="150000"/>
              </a:lnSpc>
              <a:buNone/>
            </a:pPr>
            <a:r>
              <a:rPr lang="fr-FR" dirty="0"/>
              <a:t>nouvelle </a:t>
            </a:r>
            <a:r>
              <a:rPr lang="fr-FR" b="1" dirty="0"/>
              <a:t>réalité construite par le délire.</a:t>
            </a:r>
            <a:endParaRPr lang="fr-FR" b="1" u="sng" dirty="0"/>
          </a:p>
          <a:p>
            <a:endParaRPr lang="fr-FR" dirty="0"/>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u="heavy" dirty="0"/>
              <a:t>B/ </a:t>
            </a:r>
            <a:r>
              <a:rPr lang="en-US" b="1" u="heavy" dirty="0" err="1"/>
              <a:t>Historique</a:t>
            </a:r>
            <a:r>
              <a:rPr lang="en-US" b="1" u="heavy" dirty="0"/>
              <a:t>:</a:t>
            </a:r>
            <a:r>
              <a:rPr lang="fr-FR" dirty="0"/>
              <a:t/>
            </a:r>
            <a:br>
              <a:rPr lang="fr-FR" dirty="0"/>
            </a:br>
            <a:endParaRPr lang="fr-FR" dirty="0"/>
          </a:p>
        </p:txBody>
      </p:sp>
      <p:sp>
        <p:nvSpPr>
          <p:cNvPr id="3" name="Espace réservé du contenu 2"/>
          <p:cNvSpPr>
            <a:spLocks noGrp="1"/>
          </p:cNvSpPr>
          <p:nvPr>
            <p:ph idx="1"/>
          </p:nvPr>
        </p:nvSpPr>
        <p:spPr>
          <a:xfrm>
            <a:off x="457200" y="1600200"/>
            <a:ext cx="8229600" cy="5257800"/>
          </a:xfrm>
        </p:spPr>
        <p:txBody>
          <a:bodyPr>
            <a:normAutofit fontScale="77500" lnSpcReduction="20000"/>
          </a:bodyPr>
          <a:lstStyle/>
          <a:p>
            <a:pPr lvl="0"/>
            <a:r>
              <a:rPr lang="fr-FR" dirty="0"/>
              <a:t>Les </a:t>
            </a:r>
            <a:r>
              <a:rPr lang="fr-FR" i="1" dirty="0"/>
              <a:t>"monomanies intellectuelles" et "folies partielles" d'Esquirol</a:t>
            </a:r>
            <a:endParaRPr lang="fr-FR" dirty="0"/>
          </a:p>
          <a:p>
            <a:pPr lvl="0"/>
            <a:r>
              <a:rPr lang="fr-FR" dirty="0"/>
              <a:t>Le </a:t>
            </a:r>
            <a:r>
              <a:rPr lang="fr-FR" i="1" dirty="0"/>
              <a:t>"délire des persécutions" de Lasègue (1852)</a:t>
            </a:r>
            <a:endParaRPr lang="fr-FR" dirty="0"/>
          </a:p>
          <a:p>
            <a:pPr lvl="0"/>
            <a:r>
              <a:rPr lang="fr-FR" dirty="0"/>
              <a:t>Le </a:t>
            </a:r>
            <a:r>
              <a:rPr lang="fr-FR" i="1" dirty="0"/>
              <a:t>"délire hypocondriaque" de Morel (1860)</a:t>
            </a:r>
            <a:endParaRPr lang="fr-FR" dirty="0"/>
          </a:p>
          <a:p>
            <a:pPr lvl="0"/>
            <a:r>
              <a:rPr lang="en-US" dirty="0"/>
              <a:t>La </a:t>
            </a:r>
            <a:r>
              <a:rPr lang="en-US" i="1" dirty="0"/>
              <a:t>"</a:t>
            </a:r>
            <a:r>
              <a:rPr lang="en-US" i="1" dirty="0" err="1"/>
              <a:t>folie</a:t>
            </a:r>
            <a:r>
              <a:rPr lang="en-US" i="1" dirty="0"/>
              <a:t> </a:t>
            </a:r>
            <a:r>
              <a:rPr lang="en-US" i="1" dirty="0" err="1"/>
              <a:t>lucide</a:t>
            </a:r>
            <a:r>
              <a:rPr lang="en-US" i="1" dirty="0"/>
              <a:t>" </a:t>
            </a:r>
            <a:r>
              <a:rPr lang="en-US" i="1" dirty="0" err="1"/>
              <a:t>deTrélat</a:t>
            </a:r>
            <a:r>
              <a:rPr lang="en-US" i="1" dirty="0"/>
              <a:t> (1861)</a:t>
            </a:r>
            <a:endParaRPr lang="fr-FR" dirty="0"/>
          </a:p>
          <a:p>
            <a:pPr lvl="0"/>
            <a:r>
              <a:rPr lang="fr-FR" dirty="0"/>
              <a:t>Le </a:t>
            </a:r>
            <a:r>
              <a:rPr lang="fr-FR" i="1" dirty="0"/>
              <a:t>"délire de persécution à interprétations délirantes" de </a:t>
            </a:r>
            <a:r>
              <a:rPr lang="fr-FR" i="1" dirty="0" err="1"/>
              <a:t>Séglas</a:t>
            </a:r>
            <a:r>
              <a:rPr lang="fr-FR" i="1" dirty="0"/>
              <a:t> (1890)</a:t>
            </a:r>
            <a:endParaRPr lang="fr-FR" dirty="0"/>
          </a:p>
          <a:p>
            <a:pPr lvl="0"/>
            <a:r>
              <a:rPr lang="fr-FR" dirty="0"/>
              <a:t>Le </a:t>
            </a:r>
            <a:r>
              <a:rPr lang="fr-FR" i="1" dirty="0"/>
              <a:t>"délire raisonnant de persécution" de Régis (1896)</a:t>
            </a:r>
            <a:endParaRPr lang="fr-FR" dirty="0"/>
          </a:p>
          <a:p>
            <a:pPr lvl="0"/>
            <a:r>
              <a:rPr lang="fr-FR" dirty="0"/>
              <a:t>La nosographie de Kraepelin (1899) qui sépare la </a:t>
            </a:r>
            <a:r>
              <a:rPr lang="fr-FR" dirty="0" smtClean="0"/>
              <a:t>démence </a:t>
            </a:r>
            <a:r>
              <a:rPr lang="en-US" dirty="0" err="1" smtClean="0"/>
              <a:t>précoce</a:t>
            </a:r>
            <a:r>
              <a:rPr lang="en-US" dirty="0" smtClean="0"/>
              <a:t> </a:t>
            </a:r>
            <a:r>
              <a:rPr lang="en-US" dirty="0"/>
              <a:t>et la </a:t>
            </a:r>
            <a:r>
              <a:rPr lang="en-US" dirty="0" err="1"/>
              <a:t>paranoïa</a:t>
            </a:r>
            <a:endParaRPr lang="fr-FR" dirty="0"/>
          </a:p>
          <a:p>
            <a:pPr lvl="0"/>
            <a:r>
              <a:rPr lang="fr-FR" dirty="0"/>
              <a:t>Le </a:t>
            </a:r>
            <a:r>
              <a:rPr lang="fr-FR" i="1" dirty="0"/>
              <a:t>"délire chronique d'interprétation" de Sérieux et </a:t>
            </a:r>
            <a:r>
              <a:rPr lang="fr-FR" i="1" dirty="0" err="1"/>
              <a:t>Capgras</a:t>
            </a:r>
            <a:r>
              <a:rPr lang="fr-FR" i="1" dirty="0"/>
              <a:t> (1909)</a:t>
            </a:r>
            <a:endParaRPr lang="fr-FR" dirty="0"/>
          </a:p>
          <a:p>
            <a:pPr lvl="0"/>
            <a:r>
              <a:rPr lang="fr-FR" dirty="0"/>
              <a:t>Le </a:t>
            </a:r>
            <a:r>
              <a:rPr lang="fr-FR" i="1" dirty="0"/>
              <a:t>"délire d'imagination" de Dupré (1911)</a:t>
            </a:r>
            <a:endParaRPr lang="fr-FR" dirty="0"/>
          </a:p>
          <a:p>
            <a:pPr lvl="0"/>
            <a:r>
              <a:rPr lang="fr-FR" dirty="0"/>
              <a:t>La </a:t>
            </a:r>
            <a:r>
              <a:rPr lang="fr-FR" i="1" dirty="0"/>
              <a:t>"psychose hallucinatoire chronique" de G. Ballet (1912)</a:t>
            </a:r>
            <a:endParaRPr lang="fr-FR" dirty="0"/>
          </a:p>
          <a:p>
            <a:pPr lvl="0"/>
            <a:r>
              <a:rPr lang="fr-FR" dirty="0"/>
              <a:t>Le </a:t>
            </a:r>
            <a:r>
              <a:rPr lang="fr-FR" i="1" dirty="0"/>
              <a:t>"délire passionnel" de G. de Clérambault (1921)</a:t>
            </a:r>
            <a:endParaRPr lang="fr-FR" dirty="0"/>
          </a:p>
          <a:p>
            <a:endParaRPr lang="fr-FR" dirty="0"/>
          </a:p>
        </p:txBody>
      </p:sp>
    </p:spTree>
  </p:cSld>
  <p:clrMapOvr>
    <a:masterClrMapping/>
  </p:clrMapOvr>
  <p:transition>
    <p:wipe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96086"/>
          </a:xfrm>
        </p:spPr>
        <p:txBody>
          <a:bodyPr>
            <a:normAutofit/>
          </a:bodyPr>
          <a:lstStyle/>
          <a:p>
            <a:endParaRPr lang="fr-FR" dirty="0"/>
          </a:p>
        </p:txBody>
      </p:sp>
      <p:sp>
        <p:nvSpPr>
          <p:cNvPr id="3" name="Espace réservé du contenu 2"/>
          <p:cNvSpPr>
            <a:spLocks noGrp="1"/>
          </p:cNvSpPr>
          <p:nvPr>
            <p:ph idx="1"/>
          </p:nvPr>
        </p:nvSpPr>
        <p:spPr/>
        <p:txBody>
          <a:bodyPr/>
          <a:lstStyle/>
          <a:p>
            <a:r>
              <a:rPr lang="fr-FR" dirty="0"/>
              <a:t>Comme on peut le constater, la plupart de ces</a:t>
            </a:r>
          </a:p>
          <a:p>
            <a:pPr>
              <a:buNone/>
            </a:pPr>
            <a:r>
              <a:rPr lang="fr-FR" dirty="0"/>
              <a:t>termes mettent l'accent sur la thématique du</a:t>
            </a:r>
          </a:p>
          <a:p>
            <a:pPr>
              <a:buNone/>
            </a:pPr>
            <a:r>
              <a:rPr lang="fr-FR" dirty="0"/>
              <a:t>délire. Mais, rapidement, les </a:t>
            </a:r>
            <a:r>
              <a:rPr lang="fr-FR" dirty="0" smtClean="0"/>
              <a:t>mécanismes  sont devenus </a:t>
            </a:r>
            <a:r>
              <a:rPr lang="fr-FR" dirty="0"/>
              <a:t>les indicateurs essentiels du diagnostic :</a:t>
            </a:r>
          </a:p>
          <a:p>
            <a:r>
              <a:rPr lang="fr-FR" i="1" dirty="0"/>
              <a:t>→</a:t>
            </a:r>
            <a:r>
              <a:rPr lang="fr-FR" i="1" dirty="0">
                <a:solidFill>
                  <a:srgbClr val="FFC000"/>
                </a:solidFill>
              </a:rPr>
              <a:t>Si interprétation </a:t>
            </a:r>
            <a:r>
              <a:rPr lang="fr-FR" i="1" dirty="0"/>
              <a:t>: </a:t>
            </a:r>
            <a:r>
              <a:rPr lang="fr-FR" b="1" dirty="0">
                <a:solidFill>
                  <a:srgbClr val="92D050"/>
                </a:solidFill>
              </a:rPr>
              <a:t>paranoïa</a:t>
            </a:r>
            <a:endParaRPr lang="fr-FR" dirty="0">
              <a:solidFill>
                <a:srgbClr val="92D050"/>
              </a:solidFill>
            </a:endParaRPr>
          </a:p>
          <a:p>
            <a:r>
              <a:rPr lang="fr-FR" i="1" dirty="0"/>
              <a:t>→</a:t>
            </a:r>
            <a:r>
              <a:rPr lang="fr-FR" i="1" dirty="0">
                <a:solidFill>
                  <a:srgbClr val="FFC000"/>
                </a:solidFill>
              </a:rPr>
              <a:t>Si imagination </a:t>
            </a:r>
            <a:r>
              <a:rPr lang="fr-FR" i="1" dirty="0"/>
              <a:t>: </a:t>
            </a:r>
            <a:r>
              <a:rPr lang="fr-FR" b="1" dirty="0">
                <a:solidFill>
                  <a:srgbClr val="92D050"/>
                </a:solidFill>
              </a:rPr>
              <a:t>paraphrénie</a:t>
            </a:r>
            <a:endParaRPr lang="fr-FR" dirty="0">
              <a:solidFill>
                <a:srgbClr val="92D050"/>
              </a:solidFill>
            </a:endParaRPr>
          </a:p>
          <a:p>
            <a:r>
              <a:rPr lang="en-US" i="1" dirty="0"/>
              <a:t>→</a:t>
            </a:r>
            <a:r>
              <a:rPr lang="en-US" i="1" dirty="0">
                <a:solidFill>
                  <a:srgbClr val="FFC000"/>
                </a:solidFill>
              </a:rPr>
              <a:t>Si hallucination</a:t>
            </a:r>
            <a:r>
              <a:rPr lang="en-US" i="1" dirty="0"/>
              <a:t> : </a:t>
            </a:r>
            <a:r>
              <a:rPr lang="en-US" b="1" dirty="0">
                <a:solidFill>
                  <a:srgbClr val="92D050"/>
                </a:solidFill>
              </a:rPr>
              <a:t>P.H.C.</a:t>
            </a:r>
            <a:endParaRPr lang="fr-FR" dirty="0">
              <a:solidFill>
                <a:srgbClr val="92D050"/>
              </a:solidFill>
            </a:endParaRPr>
          </a:p>
          <a:p>
            <a:pPr>
              <a:buNone/>
            </a:pPr>
            <a:endParaRPr lang="fr-FR" dirty="0"/>
          </a:p>
        </p:txBody>
      </p:sp>
    </p:spTree>
  </p:cSld>
  <p:clrMapOvr>
    <a:masterClrMapping/>
  </p:clrMapOvr>
  <p:transition>
    <p:wipe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u="heavy" dirty="0"/>
              <a:t>C/ Généralités</a:t>
            </a:r>
            <a:r>
              <a:rPr lang="fr-FR" dirty="0"/>
              <a:t>:</a:t>
            </a:r>
            <a:r>
              <a:rPr lang="fr-FR" b="1" u="sng" dirty="0"/>
              <a:t/>
            </a:r>
            <a:br>
              <a:rPr lang="fr-FR" b="1" u="sng" dirty="0"/>
            </a:br>
            <a:endParaRPr lang="fr-FR" dirty="0"/>
          </a:p>
        </p:txBody>
      </p:sp>
      <p:sp>
        <p:nvSpPr>
          <p:cNvPr id="3" name="Espace réservé du contenu 2"/>
          <p:cNvSpPr>
            <a:spLocks noGrp="1"/>
          </p:cNvSpPr>
          <p:nvPr>
            <p:ph idx="1"/>
          </p:nvPr>
        </p:nvSpPr>
        <p:spPr>
          <a:xfrm>
            <a:off x="457200" y="1428736"/>
            <a:ext cx="8229600" cy="5715040"/>
          </a:xfrm>
        </p:spPr>
        <p:txBody>
          <a:bodyPr>
            <a:normAutofit fontScale="92500" lnSpcReduction="10000"/>
          </a:bodyPr>
          <a:lstStyle/>
          <a:p>
            <a:r>
              <a:rPr lang="fr-FR" dirty="0" smtClean="0"/>
              <a:t> </a:t>
            </a:r>
            <a:r>
              <a:rPr lang="fr-FR" dirty="0"/>
              <a:t>Il faut toujours penser à une </a:t>
            </a:r>
            <a:r>
              <a:rPr lang="fr-FR" dirty="0" smtClean="0"/>
              <a:t>affection somatique(cérébrale</a:t>
            </a:r>
            <a:r>
              <a:rPr lang="fr-FR" dirty="0"/>
              <a:t>),paroxysme épileptique, traumatismes, intoxications, </a:t>
            </a:r>
            <a:r>
              <a:rPr lang="fr-FR" dirty="0" smtClean="0"/>
              <a:t>drogues( </a:t>
            </a:r>
            <a:r>
              <a:rPr lang="fr-FR" dirty="0"/>
              <a:t>amphétamines, alcool),infections..</a:t>
            </a:r>
            <a:endParaRPr lang="fr-FR" sz="1200" dirty="0"/>
          </a:p>
          <a:p>
            <a:r>
              <a:rPr lang="fr-FR" dirty="0"/>
              <a:t>et toutes les causes rentrant dans le cadre de la </a:t>
            </a:r>
            <a:r>
              <a:rPr lang="fr-FR" dirty="0" smtClean="0"/>
              <a:t>confusion</a:t>
            </a:r>
            <a:r>
              <a:rPr lang="fr-FR" sz="1200" dirty="0"/>
              <a:t> </a:t>
            </a:r>
            <a:r>
              <a:rPr lang="fr-FR" sz="1200" dirty="0" smtClean="0"/>
              <a:t> </a:t>
            </a:r>
            <a:r>
              <a:rPr lang="en-US" dirty="0" err="1" smtClean="0"/>
              <a:t>mentale</a:t>
            </a:r>
            <a:r>
              <a:rPr lang="en-US" dirty="0"/>
              <a:t>.</a:t>
            </a:r>
            <a:endParaRPr lang="fr-FR" sz="1200" dirty="0"/>
          </a:p>
          <a:p>
            <a:pPr>
              <a:buNone/>
            </a:pPr>
            <a:r>
              <a:rPr lang="en-US" dirty="0" smtClean="0"/>
              <a:t> </a:t>
            </a:r>
            <a:endParaRPr lang="fr-FR" sz="1200" dirty="0"/>
          </a:p>
          <a:p>
            <a:pPr lvl="0"/>
            <a:r>
              <a:rPr lang="fr-FR" dirty="0"/>
              <a:t>De nombreux troubles psychopathologiques entrainent des </a:t>
            </a:r>
            <a:r>
              <a:rPr lang="fr-FR" dirty="0" smtClean="0"/>
              <a:t>idées</a:t>
            </a:r>
            <a:r>
              <a:rPr lang="fr-FR" sz="1400" dirty="0"/>
              <a:t> </a:t>
            </a:r>
            <a:r>
              <a:rPr lang="en-US" dirty="0" err="1" smtClean="0"/>
              <a:t>délirantes</a:t>
            </a:r>
            <a:r>
              <a:rPr lang="en-US" dirty="0"/>
              <a:t>.</a:t>
            </a:r>
            <a:endParaRPr lang="fr-FR" sz="1400" dirty="0"/>
          </a:p>
          <a:p>
            <a:pPr lvl="1"/>
            <a:r>
              <a:rPr lang="en-US" dirty="0" err="1"/>
              <a:t>Dans</a:t>
            </a:r>
            <a:r>
              <a:rPr lang="en-US" dirty="0"/>
              <a:t> le cadre </a:t>
            </a:r>
            <a:r>
              <a:rPr lang="en-US" dirty="0" err="1"/>
              <a:t>d'une</a:t>
            </a:r>
            <a:r>
              <a:rPr lang="en-US" dirty="0"/>
              <a:t> PMD</a:t>
            </a:r>
            <a:endParaRPr lang="fr-FR" sz="1200" dirty="0"/>
          </a:p>
          <a:p>
            <a:pPr lvl="1"/>
            <a:r>
              <a:rPr lang="fr-FR" dirty="0"/>
              <a:t>Les états psychotiques délirants aigus(BDA,CM,PP)</a:t>
            </a:r>
            <a:endParaRPr lang="fr-FR" sz="1200" dirty="0"/>
          </a:p>
          <a:p>
            <a:pPr lvl="1"/>
            <a:r>
              <a:rPr lang="fr-FR" dirty="0"/>
              <a:t>Les états psychotiques délirants prolongés ou </a:t>
            </a:r>
            <a:r>
              <a:rPr lang="fr-FR" dirty="0" smtClean="0"/>
              <a:t>chroniques</a:t>
            </a:r>
            <a:r>
              <a:rPr lang="fr-FR" sz="1200" dirty="0"/>
              <a:t> </a:t>
            </a:r>
            <a:r>
              <a:rPr lang="fr-FR" sz="1200" dirty="0" smtClean="0"/>
              <a:t> </a:t>
            </a:r>
            <a:r>
              <a:rPr lang="fr-FR" dirty="0" smtClean="0"/>
              <a:t>(Paranoïa</a:t>
            </a:r>
            <a:r>
              <a:rPr lang="fr-FR" dirty="0"/>
              <a:t>, PHC, paraphrénie)</a:t>
            </a:r>
            <a:endParaRPr lang="fr-FR" sz="1400" dirty="0"/>
          </a:p>
          <a:p>
            <a:pPr>
              <a:buNone/>
            </a:pPr>
            <a:r>
              <a:rPr lang="fr-FR" dirty="0"/>
              <a:t/>
            </a:r>
            <a:br>
              <a:rPr lang="fr-FR" dirty="0"/>
            </a:br>
            <a:endParaRPr lang="fr-FR" sz="1400" dirty="0"/>
          </a:p>
          <a:p>
            <a:endParaRPr lang="fr-FR" dirty="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457200" y="1428736"/>
            <a:ext cx="8229600" cy="4895864"/>
          </a:xfrm>
        </p:spPr>
        <p:txBody>
          <a:bodyPr>
            <a:normAutofit fontScale="92500" lnSpcReduction="10000"/>
          </a:bodyPr>
          <a:lstStyle/>
          <a:p>
            <a:r>
              <a:rPr lang="fr-FR" dirty="0"/>
              <a:t>Les idées délirantes peuvent être :</a:t>
            </a:r>
          </a:p>
          <a:p>
            <a:pPr lvl="0"/>
            <a:r>
              <a:rPr lang="fr-FR" dirty="0"/>
              <a:t>vagues et floues, ou au contraire précises et </a:t>
            </a:r>
            <a:r>
              <a:rPr lang="fr-FR" dirty="0" smtClean="0"/>
              <a:t>clairement </a:t>
            </a:r>
            <a:r>
              <a:rPr lang="en-US" dirty="0" err="1" smtClean="0"/>
              <a:t>énoncées</a:t>
            </a:r>
            <a:r>
              <a:rPr lang="en-US" dirty="0" smtClean="0"/>
              <a:t> </a:t>
            </a:r>
            <a:r>
              <a:rPr lang="en-US" dirty="0"/>
              <a:t>;</a:t>
            </a:r>
            <a:endParaRPr lang="fr-FR" dirty="0"/>
          </a:p>
          <a:p>
            <a:pPr lvl="0"/>
            <a:r>
              <a:rPr lang="fr-FR" dirty="0"/>
              <a:t>fixes et monotones, ou bien mobiles ;</a:t>
            </a:r>
          </a:p>
          <a:p>
            <a:pPr lvl="0"/>
            <a:r>
              <a:rPr lang="en-US" dirty="0"/>
              <a:t>mono- </a:t>
            </a:r>
            <a:r>
              <a:rPr lang="en-US" dirty="0" err="1"/>
              <a:t>ou</a:t>
            </a:r>
            <a:r>
              <a:rPr lang="en-US" dirty="0"/>
              <a:t> </a:t>
            </a:r>
            <a:r>
              <a:rPr lang="en-US" dirty="0" err="1"/>
              <a:t>pluri</a:t>
            </a:r>
            <a:r>
              <a:rPr lang="en-US" dirty="0"/>
              <a:t> </a:t>
            </a:r>
            <a:r>
              <a:rPr lang="en-US" dirty="0" err="1"/>
              <a:t>thématiques</a:t>
            </a:r>
            <a:r>
              <a:rPr lang="en-US" dirty="0"/>
              <a:t> ;</a:t>
            </a:r>
            <a:endParaRPr lang="fr-FR" dirty="0"/>
          </a:p>
          <a:p>
            <a:pPr lvl="0"/>
            <a:r>
              <a:rPr lang="fr-FR" dirty="0"/>
              <a:t>absurdes, bizarres, invraisemblables ou encore cohérentes,</a:t>
            </a:r>
          </a:p>
          <a:p>
            <a:r>
              <a:rPr lang="fr-FR" dirty="0"/>
              <a:t>plausibles jusqu’à un certain point</a:t>
            </a:r>
            <a:r>
              <a:rPr lang="fr-FR" dirty="0" smtClean="0"/>
              <a:t>.</a:t>
            </a:r>
            <a:endParaRPr lang="fr-FR" dirty="0"/>
          </a:p>
          <a:p>
            <a:r>
              <a:rPr lang="fr-FR" dirty="0"/>
              <a:t>Ces éléments permettent d’apprécier le degré d’organisation du délire, c’est-à-dire l’existence ou non d’une structure logique </a:t>
            </a:r>
            <a:r>
              <a:rPr lang="fr-FR" dirty="0" smtClean="0"/>
              <a:t>et </a:t>
            </a:r>
            <a:r>
              <a:rPr lang="fr-FR" dirty="0"/>
              <a:t>organisée </a:t>
            </a:r>
            <a:r>
              <a:rPr lang="fr-FR" dirty="0" smtClean="0"/>
              <a:t>sous-jacente.</a:t>
            </a:r>
            <a:endParaRPr lang="fr-FR" dirty="0"/>
          </a:p>
        </p:txBody>
      </p:sp>
    </p:spTree>
  </p:cSld>
  <p:clrMapOvr>
    <a:masterClrMapping/>
  </p:clrMapOvr>
  <p:transition>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lnSpcReduction="10000"/>
          </a:bodyPr>
          <a:lstStyle/>
          <a:p>
            <a:r>
              <a:rPr lang="fr-FR" dirty="0"/>
              <a:t>Le délire n'est pas spontanément exprimé par les patients. La </a:t>
            </a:r>
            <a:r>
              <a:rPr lang="fr-FR" b="1" dirty="0"/>
              <a:t>réticence (tentative de </a:t>
            </a:r>
            <a:r>
              <a:rPr lang="fr-FR" dirty="0"/>
              <a:t>"dissimulation") est souvent le signe de l'existence d'un délire que le sujet ne souhaite pas évoquer.</a:t>
            </a:r>
          </a:p>
          <a:p>
            <a:pPr>
              <a:buNone/>
            </a:pPr>
            <a:r>
              <a:rPr lang="fr-FR" dirty="0"/>
              <a:t> </a:t>
            </a:r>
          </a:p>
          <a:p>
            <a:r>
              <a:rPr lang="fr-FR" dirty="0"/>
              <a:t>La disparition du délire, aussi douloureux soit-il pour le patient, n'est pas toujours accueillie avec soulagement. Il arrive que la disparition du délire entraîne l'apparition de phénomènes dépressifs.</a:t>
            </a:r>
          </a:p>
          <a:p>
            <a:endParaRPr lang="fr-FR" dirty="0"/>
          </a:p>
        </p:txBody>
      </p:sp>
    </p:spTree>
  </p:cSld>
  <p:clrMapOvr>
    <a:masterClrMapping/>
  </p:clrMapOvr>
  <p:transition>
    <p:wip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Fonderie">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285</TotalTime>
  <Words>1749</Words>
  <Application>Microsoft Office PowerPoint</Application>
  <PresentationFormat>Affichage à l'écran (4:3)</PresentationFormat>
  <Paragraphs>167</Paragraphs>
  <Slides>39</Slides>
  <Notes>0</Notes>
  <HiddenSlides>0</HiddenSlides>
  <MMClips>0</MMClips>
  <ScaleCrop>false</ScaleCrop>
  <HeadingPairs>
    <vt:vector size="4" baseType="variant">
      <vt:variant>
        <vt:lpstr>Thème</vt:lpstr>
      </vt:variant>
      <vt:variant>
        <vt:i4>1</vt:i4>
      </vt:variant>
      <vt:variant>
        <vt:lpstr>Titres des diapositives</vt:lpstr>
      </vt:variant>
      <vt:variant>
        <vt:i4>39</vt:i4>
      </vt:variant>
    </vt:vector>
  </HeadingPairs>
  <TitlesOfParts>
    <vt:vector size="40" baseType="lpstr">
      <vt:lpstr>Apex</vt:lpstr>
      <vt:lpstr>Le Syndrome delirant</vt:lpstr>
      <vt:lpstr>Plan</vt:lpstr>
      <vt:lpstr>A- Définition </vt:lpstr>
      <vt:lpstr>Diapositive 4</vt:lpstr>
      <vt:lpstr>B/ Historique: </vt:lpstr>
      <vt:lpstr>Diapositive 6</vt:lpstr>
      <vt:lpstr>C/ Généralités: </vt:lpstr>
      <vt:lpstr>Diapositive 8</vt:lpstr>
      <vt:lpstr>Diapositive 9</vt:lpstr>
      <vt:lpstr>Diapositive 10</vt:lpstr>
      <vt:lpstr>Diapositive 11</vt:lpstr>
      <vt:lpstr>D/Analyse sémiologique du délire: </vt:lpstr>
      <vt:lpstr>Début: </vt:lpstr>
      <vt:lpstr>États délirants aigus: (durée de l’épisode inférieure à un mois) </vt:lpstr>
      <vt:lpstr>États délirants chroniques: (durée supérieure à 6 mois) </vt:lpstr>
      <vt:lpstr>Diapositive 16</vt:lpstr>
      <vt:lpstr>Diapositive 17</vt:lpstr>
      <vt:lpstr>Idées de persécution: </vt:lpstr>
      <vt:lpstr>Idées de grandeur (mégalomanie) </vt:lpstr>
      <vt:lpstr>Idées de culpabilité, d’indignité, de ruine  </vt:lpstr>
      <vt:lpstr>Idées érotomaniaques, de jalousie, de préjudice </vt:lpstr>
      <vt:lpstr>Idées hypochondriaques</vt:lpstr>
      <vt:lpstr>Idées de négation </vt:lpstr>
      <vt:lpstr>Idées d’influence </vt:lpstr>
      <vt:lpstr>Mécanisme du délire </vt:lpstr>
      <vt:lpstr>Interprétation </vt:lpstr>
      <vt:lpstr>Intuition </vt:lpstr>
      <vt:lpstr>Illusions </vt:lpstr>
      <vt:lpstr>Imaginations </vt:lpstr>
      <vt:lpstr>Hallucinations </vt:lpstr>
      <vt:lpstr>Hallucinations psychosensorielles </vt:lpstr>
      <vt:lpstr>Hallucinations psychiques </vt:lpstr>
      <vt:lpstr>l’automatisme mental </vt:lpstr>
      <vt:lpstr>Structure </vt:lpstr>
      <vt:lpstr>Organisation des délires </vt:lpstr>
      <vt:lpstr>Adhésion au délire </vt:lpstr>
      <vt:lpstr>POINTS FORTS </vt:lpstr>
      <vt:lpstr>Diapositive 38</vt:lpstr>
      <vt:lpstr>Référence :</vt:lpstr>
    </vt:vector>
  </TitlesOfParts>
  <Company>Sweet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dc:title>
  <dc:creator>acer</dc:creator>
  <cp:lastModifiedBy>acer</cp:lastModifiedBy>
  <cp:revision>28</cp:revision>
  <dcterms:created xsi:type="dcterms:W3CDTF">2004-03-15T17:26:02Z</dcterms:created>
  <dcterms:modified xsi:type="dcterms:W3CDTF">2004-03-16T19:31:37Z</dcterms:modified>
</cp:coreProperties>
</file>